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9" r:id="rId2"/>
    <p:sldId id="260" r:id="rId3"/>
    <p:sldId id="304" r:id="rId4"/>
    <p:sldId id="305" r:id="rId5"/>
    <p:sldId id="256" r:id="rId6"/>
    <p:sldId id="273" r:id="rId7"/>
    <p:sldId id="261" r:id="rId8"/>
    <p:sldId id="271" r:id="rId9"/>
    <p:sldId id="262" r:id="rId10"/>
    <p:sldId id="277" r:id="rId11"/>
    <p:sldId id="272" r:id="rId12"/>
    <p:sldId id="263" r:id="rId13"/>
    <p:sldId id="307" r:id="rId14"/>
    <p:sldId id="266" r:id="rId15"/>
    <p:sldId id="267" r:id="rId16"/>
    <p:sldId id="268" r:id="rId17"/>
    <p:sldId id="269" r:id="rId18"/>
    <p:sldId id="270" r:id="rId19"/>
    <p:sldId id="300" r:id="rId20"/>
    <p:sldId id="264" r:id="rId21"/>
    <p:sldId id="301" r:id="rId22"/>
    <p:sldId id="274" r:id="rId23"/>
    <p:sldId id="303" r:id="rId24"/>
    <p:sldId id="306" r:id="rId25"/>
    <p:sldId id="278" r:id="rId26"/>
    <p:sldId id="279" r:id="rId27"/>
    <p:sldId id="283" r:id="rId28"/>
    <p:sldId id="276" r:id="rId29"/>
    <p:sldId id="257" r:id="rId30"/>
    <p:sldId id="258" r:id="rId31"/>
    <p:sldId id="259" r:id="rId32"/>
    <p:sldId id="284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6" r:id="rId42"/>
    <p:sldId id="295" r:id="rId43"/>
    <p:sldId id="297" r:id="rId44"/>
    <p:sldId id="298" r:id="rId45"/>
    <p:sldId id="308" r:id="rId46"/>
    <p:sldId id="309" r:id="rId47"/>
    <p:sldId id="310" r:id="rId48"/>
    <p:sldId id="311" r:id="rId49"/>
    <p:sldId id="312" r:id="rId50"/>
  </p:sldIdLst>
  <p:sldSz cx="9144000" cy="6858000" type="screen4x3"/>
  <p:notesSz cx="7010400" cy="111252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034" autoAdjust="0"/>
  </p:normalViewPr>
  <p:slideViewPr>
    <p:cSldViewPr>
      <p:cViewPr varScale="1">
        <p:scale>
          <a:sx n="60" d="100"/>
          <a:sy n="60" d="100"/>
        </p:scale>
        <p:origin x="-15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194D-D3EC-4F2D-B967-B5101A50EE28}" type="datetimeFigureOut">
              <a:rPr lang="es-CL" smtClean="0"/>
              <a:pPr/>
              <a:t>22-04-2014</a:t>
            </a:fld>
            <a:endParaRPr lang="es-C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703F2-A146-4085-9972-4860D6093FDC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194D-D3EC-4F2D-B967-B5101A50EE28}" type="datetimeFigureOut">
              <a:rPr lang="es-CL" smtClean="0"/>
              <a:pPr/>
              <a:t>22-04-2014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03F2-A146-4085-9972-4860D6093FD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194D-D3EC-4F2D-B967-B5101A50EE28}" type="datetimeFigureOut">
              <a:rPr lang="es-CL" smtClean="0"/>
              <a:pPr/>
              <a:t>22-04-2014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03F2-A146-4085-9972-4860D6093FD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194D-D3EC-4F2D-B967-B5101A50EE28}" type="datetimeFigureOut">
              <a:rPr lang="es-CL" smtClean="0"/>
              <a:pPr/>
              <a:t>22-04-2014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03F2-A146-4085-9972-4860D6093FD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194D-D3EC-4F2D-B967-B5101A50EE28}" type="datetimeFigureOut">
              <a:rPr lang="es-CL" smtClean="0"/>
              <a:pPr/>
              <a:t>22-04-2014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03F2-A146-4085-9972-4860D6093FDC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194D-D3EC-4F2D-B967-B5101A50EE28}" type="datetimeFigureOut">
              <a:rPr lang="es-CL" smtClean="0"/>
              <a:pPr/>
              <a:t>22-04-2014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03F2-A146-4085-9972-4860D6093FDC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194D-D3EC-4F2D-B967-B5101A50EE28}" type="datetimeFigureOut">
              <a:rPr lang="es-CL" smtClean="0"/>
              <a:pPr/>
              <a:t>22-04-2014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03F2-A146-4085-9972-4860D6093FDC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194D-D3EC-4F2D-B967-B5101A50EE28}" type="datetimeFigureOut">
              <a:rPr lang="es-CL" smtClean="0"/>
              <a:pPr/>
              <a:t>22-04-2014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03F2-A146-4085-9972-4860D6093FD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194D-D3EC-4F2D-B967-B5101A50EE28}" type="datetimeFigureOut">
              <a:rPr lang="es-CL" smtClean="0"/>
              <a:pPr/>
              <a:t>22-04-2014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03F2-A146-4085-9972-4860D6093FD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194D-D3EC-4F2D-B967-B5101A50EE28}" type="datetimeFigureOut">
              <a:rPr lang="es-CL" smtClean="0"/>
              <a:pPr/>
              <a:t>22-04-2014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03F2-A146-4085-9972-4860D6093FD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194D-D3EC-4F2D-B967-B5101A50EE28}" type="datetimeFigureOut">
              <a:rPr lang="es-CL" smtClean="0"/>
              <a:pPr/>
              <a:t>22-04-2014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03F2-A146-4085-9972-4860D6093FD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BC9194D-D3EC-4F2D-B967-B5101A50EE28}" type="datetimeFigureOut">
              <a:rPr lang="es-CL" smtClean="0"/>
              <a:pPr/>
              <a:t>22-04-2014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F7703F2-A146-4085-9972-4860D6093FDC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267544"/>
          </a:xfrm>
        </p:spPr>
        <p:txBody>
          <a:bodyPr/>
          <a:lstStyle/>
          <a:p>
            <a:r>
              <a:rPr lang="es-CL" dirty="0" smtClean="0"/>
              <a:t>Memoria 2013</a:t>
            </a:r>
            <a:endParaRPr lang="es-CL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98" y="2348880"/>
            <a:ext cx="5332890" cy="2666445"/>
          </a:xfrm>
        </p:spPr>
      </p:pic>
    </p:spTree>
    <p:extLst>
      <p:ext uri="{BB962C8B-B14F-4D97-AF65-F5344CB8AC3E}">
        <p14:creationId xmlns:p14="http://schemas.microsoft.com/office/powerpoint/2010/main" val="374164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es-CL" sz="4000" dirty="0" smtClean="0"/>
              <a:t/>
            </a:r>
            <a:br>
              <a:rPr lang="es-CL" sz="4000" dirty="0" smtClean="0"/>
            </a:br>
            <a:r>
              <a:rPr lang="es-CL" sz="4000" dirty="0" smtClean="0"/>
              <a:t/>
            </a:r>
            <a:br>
              <a:rPr lang="es-CL" sz="4000" dirty="0" smtClean="0"/>
            </a:br>
            <a:r>
              <a:rPr lang="es-CL" sz="4000" dirty="0" smtClean="0"/>
              <a:t>Continuación talleres </a:t>
            </a:r>
            <a:br>
              <a:rPr lang="es-CL" sz="4000" dirty="0" smtClean="0"/>
            </a:br>
            <a:r>
              <a:rPr lang="es-CL" sz="4000" dirty="0" smtClean="0"/>
              <a:t>Gimnasio </a:t>
            </a:r>
            <a:r>
              <a:rPr lang="es-CL" sz="4800" dirty="0" smtClean="0"/>
              <a:t>Club Ñuñoa Plaza</a:t>
            </a:r>
            <a:endParaRPr lang="es-CL" sz="48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0696492"/>
              </p:ext>
            </p:extLst>
          </p:nvPr>
        </p:nvGraphicFramePr>
        <p:xfrm>
          <a:off x="899592" y="1340770"/>
          <a:ext cx="7344816" cy="50405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59846"/>
                <a:gridCol w="415333"/>
                <a:gridCol w="1464590"/>
                <a:gridCol w="1705047"/>
              </a:tblGrid>
              <a:tr h="147960"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u="sng" strike="noStrike" dirty="0">
                          <a:effectLst/>
                        </a:rPr>
                        <a:t>TALLER( martes - jueves)</a:t>
                      </a:r>
                      <a:endParaRPr lang="es-CL" sz="800" b="0" i="1" u="sng" strike="noStrike" dirty="0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u="sng" strike="noStrike">
                          <a:effectLst/>
                        </a:rPr>
                        <a:t> </a:t>
                      </a:r>
                      <a:endParaRPr lang="es-CL" sz="800" b="0" i="1" u="sng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u="sng" strike="noStrike">
                          <a:effectLst/>
                        </a:rPr>
                        <a:t>DIAS</a:t>
                      </a:r>
                      <a:endParaRPr lang="es-CL" sz="800" b="0" i="1" u="sng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u="sng" strike="noStrike">
                          <a:effectLst/>
                        </a:rPr>
                        <a:t>HORARIOS</a:t>
                      </a:r>
                      <a:endParaRPr lang="es-CL" sz="800" b="0" i="1" u="sng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</a:tr>
              <a:tr h="147960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CARDIOBIKE( LIBRE)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19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MA-J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08-00 -08.50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</a:tr>
              <a:tr h="147960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PILATES IMPLEMENTOS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20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MA-J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09-00.-09.50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</a:tr>
              <a:tr h="147960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BAILE ENTRETENIDO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21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MA-J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10.30- 11.20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</a:tr>
              <a:tr h="147960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PILATES INTEGRAL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22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MA-J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11.20-12.20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</a:tr>
              <a:tr h="147960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CHIKUNG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23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MA-J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12.30-13.30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</a:tr>
              <a:tr h="147960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TAEKWONDO MINI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24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MA-J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16.30-17.25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</a:tr>
              <a:tr h="147960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TAEKWONDO ESCOLAR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25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MA-J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17.30-18.20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</a:tr>
              <a:tr h="147960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ZUMBA 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26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MA-J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18.00- 18-50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</a:tr>
              <a:tr h="147960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PILATES IMPLEMENTOS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27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MA-J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18.00-18.50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</a:tr>
              <a:tr h="147960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AEROBIKE( LIBRE)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28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MA-J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19.00-19.50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</a:tr>
              <a:tr h="147960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AEROBOX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29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MA-J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19.00-19.50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</a:tr>
              <a:tr h="147960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BAILE ENTRETENIDO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30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MA-J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19.00 -19.50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</a:tr>
              <a:tr h="147960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DANCECOMBAT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31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MA-J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20.00-20.50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</a:tr>
              <a:tr h="147960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CARDIOBIKE( LIBRE)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32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MA.J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20.00 -20.50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</a:tr>
              <a:tr h="147960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YOGA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33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MA-J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20.00-20.50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</a:tr>
              <a:tr h="147960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YOGA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34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MA-J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21.00-21.50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</a:tr>
              <a:tr h="147960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AEROBIKE( LIBRE)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35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MA-J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21.00-21.50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</a:tr>
              <a:tr h="147960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POWERDANCE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36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MA-J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21.00-21.50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</a:tr>
              <a:tr h="147960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 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 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 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 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</a:tr>
              <a:tr h="288593"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u="sng" strike="noStrike">
                          <a:effectLst/>
                        </a:rPr>
                        <a:t>TALLER ( SABADOS LIBRES</a:t>
                      </a:r>
                      <a:endParaRPr lang="es-CL" sz="800" b="1" i="1" u="sng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u="sng" strike="noStrike">
                          <a:effectLst/>
                        </a:rPr>
                        <a:t>CO</a:t>
                      </a:r>
                      <a:endParaRPr lang="es-CL" sz="800" b="0" i="1" u="sng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u="sng" strike="noStrike">
                          <a:effectLst/>
                        </a:rPr>
                        <a:t>DIAS</a:t>
                      </a:r>
                      <a:endParaRPr lang="es-CL" sz="800" b="0" i="1" u="sng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u="sng" strike="noStrike">
                          <a:effectLst/>
                        </a:rPr>
                        <a:t>HORARIOS</a:t>
                      </a:r>
                      <a:endParaRPr lang="es-CL" sz="800" b="0" i="1" u="sng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</a:tr>
              <a:tr h="176717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PILATES EVOLUTION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37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sabados</a:t>
                      </a:r>
                      <a:endParaRPr lang="es-CL" sz="10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10.00 A 11.00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</a:tr>
              <a:tr h="176717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BAILE ENTRETENIDO 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38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sabados</a:t>
                      </a:r>
                      <a:endParaRPr lang="es-CL" sz="10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11.00 A 12.00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</a:tr>
              <a:tr h="176717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CARDIOBIKE    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39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sabados</a:t>
                      </a:r>
                      <a:endParaRPr lang="es-CL" sz="10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11.00 A11.50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</a:tr>
              <a:tr h="176717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TAEKWONDO ESCOLAR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40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sabados</a:t>
                      </a:r>
                      <a:endParaRPr lang="es-CL" sz="10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11.30 A 12.30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</a:tr>
              <a:tr h="176717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ZUMBA 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41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sabados</a:t>
                      </a:r>
                      <a:endParaRPr lang="es-CL" sz="10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12.30 A 13.30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</a:tr>
              <a:tr h="176717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 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 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u="none" strike="noStrike">
                          <a:effectLst/>
                        </a:rPr>
                        <a:t> 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</a:tr>
              <a:tr h="147960"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u="sng" strike="noStrike">
                          <a:effectLst/>
                        </a:rPr>
                        <a:t>SALA DE  MAQUINAS LIBRE</a:t>
                      </a:r>
                      <a:endParaRPr lang="es-CL" sz="800" b="1" i="1" u="sng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u="sng" strike="noStrike">
                          <a:effectLst/>
                        </a:rPr>
                        <a:t> </a:t>
                      </a:r>
                      <a:endParaRPr lang="es-CL" sz="800" b="0" i="1" u="sng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u="sng" strike="noStrike">
                          <a:effectLst/>
                        </a:rPr>
                        <a:t>DIAS</a:t>
                      </a:r>
                      <a:endParaRPr lang="es-CL" sz="800" b="0" i="1" u="sng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u="sng" strike="noStrike">
                          <a:effectLst/>
                        </a:rPr>
                        <a:t>HORARIOS</a:t>
                      </a:r>
                      <a:endParaRPr lang="es-CL" sz="800" b="0" i="1" u="sng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</a:tr>
              <a:tr h="147960"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u="none" strike="noStrike">
                          <a:effectLst/>
                        </a:rPr>
                        <a:t>LIBRE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u="none" strike="noStrike">
                          <a:effectLst/>
                        </a:rPr>
                        <a:t> 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u="none" strike="noStrike">
                          <a:effectLst/>
                        </a:rPr>
                        <a:t>LUN A JUE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u="none" strike="noStrike">
                          <a:effectLst/>
                        </a:rPr>
                        <a:t>07.00 -23.00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</a:tr>
              <a:tr h="147960"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u="none" strike="noStrike">
                          <a:effectLst/>
                        </a:rPr>
                        <a:t>LIBRE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u="none" strike="noStrike">
                          <a:effectLst/>
                        </a:rPr>
                        <a:t> 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u="none" strike="noStrike">
                          <a:effectLst/>
                        </a:rPr>
                        <a:t>VIERNES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u="none" strike="noStrike">
                          <a:effectLst/>
                        </a:rPr>
                        <a:t>07.00 -22.30 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</a:tr>
              <a:tr h="288593"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u="none" strike="noStrike" dirty="0">
                          <a:effectLst/>
                        </a:rPr>
                        <a:t>LIBRE ( SABADOS Y DOMINGOS)</a:t>
                      </a:r>
                      <a:endParaRPr lang="es-CL" sz="800" b="0" i="0" u="none" strike="noStrike" dirty="0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u="none" strike="noStrike">
                          <a:effectLst/>
                        </a:rPr>
                        <a:t> 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u="none" strike="noStrike">
                          <a:effectLst/>
                        </a:rPr>
                        <a:t> </a:t>
                      </a:r>
                      <a:endParaRPr lang="es-CL" sz="8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u="none" strike="noStrike" dirty="0">
                          <a:effectLst/>
                        </a:rPr>
                        <a:t>08.00-14.00</a:t>
                      </a:r>
                      <a:endParaRPr lang="es-CL" sz="800" b="0" i="0" u="none" strike="noStrike" dirty="0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6590" marR="6590" marT="6590" marB="0" anchor="b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2483768" y="641268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Total Talleres: 42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6754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87220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s-CL" sz="2700" b="1" dirty="0" smtClean="0"/>
              <a:t>Estadística de Asistencia Gimnasio Club Ñuñoa Plaza       </a:t>
            </a:r>
            <a:r>
              <a:rPr lang="es-CL" sz="1600" dirty="0" smtClean="0"/>
              <a:t>Valor:  Vecinos $10.000 mensual, base anual</a:t>
            </a:r>
            <a:br>
              <a:rPr lang="es-CL" sz="1600" dirty="0" smtClean="0"/>
            </a:br>
            <a:r>
              <a:rPr lang="es-CL" sz="1600" dirty="0" smtClean="0"/>
              <a:t>Valor </a:t>
            </a:r>
            <a:r>
              <a:rPr lang="es-CL" sz="1600" dirty="0"/>
              <a:t>Vecinos : $15.000 </a:t>
            </a:r>
            <a:r>
              <a:rPr lang="es-CL" sz="1600" dirty="0" smtClean="0"/>
              <a:t>Mensual</a:t>
            </a:r>
            <a:br>
              <a:rPr lang="es-CL" sz="1600" dirty="0" smtClean="0"/>
            </a:br>
            <a:r>
              <a:rPr lang="es-CL" sz="1600" dirty="0" smtClean="0"/>
              <a:t>Valor No Vecinos: $20.000 Mensual</a:t>
            </a:r>
            <a:br>
              <a:rPr lang="es-CL" sz="1600" dirty="0" smtClean="0"/>
            </a:br>
            <a:r>
              <a:rPr lang="es-CL" sz="1600" dirty="0" smtClean="0"/>
              <a:t>Funcionarios: + grado 14: $5.000</a:t>
            </a:r>
            <a:br>
              <a:rPr lang="es-CL" sz="1600" dirty="0" smtClean="0"/>
            </a:br>
            <a:r>
              <a:rPr lang="es-CL" sz="1600" dirty="0" smtClean="0"/>
              <a:t>                       - grado 14: $7.000</a:t>
            </a:r>
            <a:br>
              <a:rPr lang="es-CL" sz="1600" dirty="0" smtClean="0"/>
            </a:br>
            <a:r>
              <a:rPr lang="es-CL" sz="1600" dirty="0" smtClean="0"/>
              <a:t>Total de Talleres: 42</a:t>
            </a:r>
            <a:endParaRPr lang="es-CL" sz="16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7977515"/>
              </p:ext>
            </p:extLst>
          </p:nvPr>
        </p:nvGraphicFramePr>
        <p:xfrm>
          <a:off x="755576" y="1772816"/>
          <a:ext cx="7056784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3528392"/>
              </a:tblGrid>
              <a:tr h="324993"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Mes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Asistentes</a:t>
                      </a:r>
                      <a:endParaRPr lang="es-CL" sz="1600" dirty="0"/>
                    </a:p>
                  </a:txBody>
                  <a:tcPr/>
                </a:tc>
              </a:tr>
              <a:tr h="324993"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Enero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860</a:t>
                      </a:r>
                      <a:endParaRPr lang="es-CL" sz="1600" dirty="0"/>
                    </a:p>
                  </a:txBody>
                  <a:tcPr/>
                </a:tc>
              </a:tr>
              <a:tr h="324993"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Febrero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724</a:t>
                      </a:r>
                      <a:endParaRPr lang="es-CL" sz="1600" dirty="0"/>
                    </a:p>
                  </a:txBody>
                  <a:tcPr/>
                </a:tc>
              </a:tr>
              <a:tr h="324993"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Marzo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937</a:t>
                      </a:r>
                      <a:endParaRPr lang="es-CL" sz="1600" dirty="0"/>
                    </a:p>
                  </a:txBody>
                  <a:tcPr/>
                </a:tc>
              </a:tr>
              <a:tr h="324993"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Abril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1000</a:t>
                      </a:r>
                      <a:endParaRPr lang="es-CL" sz="1600" dirty="0"/>
                    </a:p>
                  </a:txBody>
                  <a:tcPr/>
                </a:tc>
              </a:tr>
              <a:tr h="324993"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Mayo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911</a:t>
                      </a:r>
                      <a:endParaRPr lang="es-CL" sz="1600" dirty="0"/>
                    </a:p>
                  </a:txBody>
                  <a:tcPr/>
                </a:tc>
              </a:tr>
              <a:tr h="324993"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Junio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931</a:t>
                      </a:r>
                      <a:endParaRPr lang="es-CL" sz="1600" dirty="0"/>
                    </a:p>
                  </a:txBody>
                  <a:tcPr/>
                </a:tc>
              </a:tr>
              <a:tr h="324993"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Julio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932</a:t>
                      </a:r>
                      <a:endParaRPr lang="es-CL" sz="1600" dirty="0"/>
                    </a:p>
                  </a:txBody>
                  <a:tcPr/>
                </a:tc>
              </a:tr>
              <a:tr h="324993"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Agosto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1100</a:t>
                      </a:r>
                      <a:endParaRPr lang="es-CL" sz="1600" dirty="0"/>
                    </a:p>
                  </a:txBody>
                  <a:tcPr/>
                </a:tc>
              </a:tr>
              <a:tr h="324993"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Septiembre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1277</a:t>
                      </a:r>
                      <a:endParaRPr lang="es-CL" sz="1600" dirty="0"/>
                    </a:p>
                  </a:txBody>
                  <a:tcPr/>
                </a:tc>
              </a:tr>
              <a:tr h="324993"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Octubre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1261</a:t>
                      </a:r>
                      <a:endParaRPr lang="es-CL" sz="1600" dirty="0"/>
                    </a:p>
                  </a:txBody>
                  <a:tcPr/>
                </a:tc>
              </a:tr>
              <a:tr h="324993"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Noviembre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1238</a:t>
                      </a:r>
                      <a:endParaRPr lang="es-CL" sz="1600" dirty="0"/>
                    </a:p>
                  </a:txBody>
                  <a:tcPr/>
                </a:tc>
              </a:tr>
              <a:tr h="324993"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Diciembre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1046</a:t>
                      </a:r>
                      <a:endParaRPr lang="es-CL" sz="1600" dirty="0"/>
                    </a:p>
                  </a:txBody>
                  <a:tcPr/>
                </a:tc>
              </a:tr>
              <a:tr h="324993">
                <a:tc>
                  <a:txBody>
                    <a:bodyPr/>
                    <a:lstStyle/>
                    <a:p>
                      <a:r>
                        <a:rPr lang="es-CL" sz="2000" b="1" dirty="0" smtClean="0"/>
                        <a:t>Total</a:t>
                      </a:r>
                      <a:endParaRPr lang="es-C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b="1" dirty="0" smtClean="0"/>
                        <a:t>11.171</a:t>
                      </a:r>
                      <a:endParaRPr lang="es-CL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131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4176"/>
          </a:xfrm>
        </p:spPr>
        <p:txBody>
          <a:bodyPr>
            <a:normAutofit/>
          </a:bodyPr>
          <a:lstStyle/>
          <a:p>
            <a:r>
              <a:rPr lang="es-CL" sz="4800" dirty="0" smtClean="0"/>
              <a:t>Talleres para vecinos en Sedes de Unidades Vecinales</a:t>
            </a:r>
            <a:endParaRPr lang="es-CL" sz="48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76872"/>
            <a:ext cx="4038600" cy="3849291"/>
          </a:xfrm>
        </p:spPr>
        <p:txBody>
          <a:bodyPr>
            <a:normAutofit/>
          </a:bodyPr>
          <a:lstStyle/>
          <a:p>
            <a:r>
              <a:rPr lang="es-CL" sz="2800" dirty="0" smtClean="0"/>
              <a:t>6. Arturo Prat</a:t>
            </a:r>
          </a:p>
          <a:p>
            <a:r>
              <a:rPr lang="es-CL" sz="2800" dirty="0" smtClean="0"/>
              <a:t>7. Luis </a:t>
            </a:r>
            <a:r>
              <a:rPr lang="es-CL" sz="2800" dirty="0" err="1" smtClean="0"/>
              <a:t>Bisquert</a:t>
            </a:r>
            <a:endParaRPr lang="es-CL" sz="2800" dirty="0" smtClean="0"/>
          </a:p>
          <a:p>
            <a:r>
              <a:rPr lang="es-CL" sz="2800" dirty="0" smtClean="0"/>
              <a:t>8. Villa Alemana</a:t>
            </a:r>
          </a:p>
          <a:p>
            <a:r>
              <a:rPr lang="es-CL" sz="2800" dirty="0" smtClean="0"/>
              <a:t>9. Bernardo O´Higgins</a:t>
            </a:r>
          </a:p>
          <a:p>
            <a:r>
              <a:rPr lang="es-CL" sz="2800" dirty="0" smtClean="0"/>
              <a:t>10. Los Alerces</a:t>
            </a:r>
          </a:p>
          <a:p>
            <a:r>
              <a:rPr lang="es-CL" sz="2800" dirty="0" smtClean="0"/>
              <a:t>11Suarez Mujica (2)</a:t>
            </a:r>
          </a:p>
          <a:p>
            <a:endParaRPr lang="es-CL" sz="3300" dirty="0"/>
          </a:p>
          <a:p>
            <a:endParaRPr lang="es-CL" dirty="0" smtClean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3"/>
          </p:nvPr>
        </p:nvSpPr>
        <p:spPr>
          <a:xfrm>
            <a:off x="365760" y="2276872"/>
            <a:ext cx="4041648" cy="384960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CL" sz="2800" dirty="0" smtClean="0"/>
              <a:t>1. Villa Olímpica (4)</a:t>
            </a:r>
          </a:p>
          <a:p>
            <a:r>
              <a:rPr lang="es-CL" sz="2800" dirty="0" smtClean="0"/>
              <a:t>2. Salvador Cruz Gana(2)</a:t>
            </a:r>
          </a:p>
          <a:p>
            <a:r>
              <a:rPr lang="es-CL" sz="2800" dirty="0" smtClean="0"/>
              <a:t>3. Rebeca </a:t>
            </a:r>
            <a:r>
              <a:rPr lang="es-CL" sz="2800" dirty="0" err="1" smtClean="0"/>
              <a:t>Matte</a:t>
            </a:r>
            <a:endParaRPr lang="es-CL" sz="2800" dirty="0" smtClean="0"/>
          </a:p>
          <a:p>
            <a:r>
              <a:rPr lang="es-CL" sz="2800" dirty="0" smtClean="0"/>
              <a:t>4. Amapolas</a:t>
            </a:r>
          </a:p>
          <a:p>
            <a:r>
              <a:rPr lang="es-CL" sz="2800" dirty="0" smtClean="0"/>
              <a:t>5. </a:t>
            </a:r>
            <a:r>
              <a:rPr lang="es-CL" sz="2800" dirty="0" err="1" smtClean="0"/>
              <a:t>Tobalaba</a:t>
            </a:r>
            <a:endParaRPr lang="es-CL" sz="2800" dirty="0" smtClean="0"/>
          </a:p>
          <a:p>
            <a:endParaRPr lang="es-CL" sz="2800" dirty="0" smtClean="0"/>
          </a:p>
        </p:txBody>
      </p:sp>
    </p:spTree>
    <p:extLst>
      <p:ext uri="{BB962C8B-B14F-4D97-AF65-F5344CB8AC3E}">
        <p14:creationId xmlns:p14="http://schemas.microsoft.com/office/powerpoint/2010/main" val="238169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688632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00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CL" dirty="0" smtClean="0"/>
              <a:t>    En </a:t>
            </a:r>
            <a:r>
              <a:rPr lang="es-CL" dirty="0" smtClean="0"/>
              <a:t>el año 2012 fueron 6 las juntas de vecinos en que se implementaron 7 talleres deportivos administrados por la CDÑ.</a:t>
            </a:r>
          </a:p>
          <a:p>
            <a:pPr>
              <a:buNone/>
            </a:pPr>
            <a:r>
              <a:rPr lang="es-CL" dirty="0" smtClean="0"/>
              <a:t>    El </a:t>
            </a:r>
            <a:r>
              <a:rPr lang="es-CL" dirty="0" smtClean="0"/>
              <a:t>año 2013, las juntas de vecinos con talleres deportivos de la corporación, ascendieron a 11 con un total de 16 talleres deportivos que funcionaron todo el año, con excepción del mes de febrero.</a:t>
            </a:r>
          </a:p>
          <a:p>
            <a:pPr>
              <a:buNone/>
            </a:pPr>
            <a:r>
              <a:rPr lang="es-CL" dirty="0" smtClean="0"/>
              <a:t>    Para </a:t>
            </a:r>
            <a:r>
              <a:rPr lang="es-CL" dirty="0" smtClean="0"/>
              <a:t>el año 2014, se proyecta implementar talleres deportivos en 18 J.V. conforme a los requerimientos y /o necesidades de los vecinos.</a:t>
            </a:r>
          </a:p>
          <a:p>
            <a:pPr>
              <a:buNone/>
            </a:pPr>
            <a:r>
              <a:rPr lang="es-CL" dirty="0" smtClean="0"/>
              <a:t>    Las </a:t>
            </a:r>
            <a:r>
              <a:rPr lang="es-CL" dirty="0" smtClean="0"/>
              <a:t>actividades o talleres mas demandados e implementados fueron:</a:t>
            </a:r>
          </a:p>
          <a:p>
            <a:pPr>
              <a:buNone/>
            </a:pPr>
            <a:r>
              <a:rPr lang="es-CL" dirty="0" smtClean="0"/>
              <a:t/>
            </a:r>
            <a:br>
              <a:rPr lang="es-CL" dirty="0" smtClean="0"/>
            </a:br>
            <a:r>
              <a:rPr lang="es-CL" b="1" dirty="0" smtClean="0"/>
              <a:t>-Pilates</a:t>
            </a:r>
            <a:br>
              <a:rPr lang="es-CL" b="1" dirty="0" smtClean="0"/>
            </a:br>
            <a:r>
              <a:rPr lang="es-CL" b="1" dirty="0" smtClean="0"/>
              <a:t>-Baile Entretenido</a:t>
            </a:r>
            <a:br>
              <a:rPr lang="es-CL" b="1" dirty="0" smtClean="0"/>
            </a:br>
            <a:r>
              <a:rPr lang="es-CL" b="1" dirty="0" smtClean="0"/>
              <a:t>-Yoga</a:t>
            </a:r>
            <a:br>
              <a:rPr lang="es-CL" b="1" dirty="0" smtClean="0"/>
            </a:br>
            <a:r>
              <a:rPr lang="es-CL" b="1" dirty="0" smtClean="0"/>
              <a:t>-Zumba</a:t>
            </a:r>
            <a:br>
              <a:rPr lang="es-CL" b="1" dirty="0" smtClean="0"/>
            </a:br>
            <a:r>
              <a:rPr lang="es-CL" b="1" dirty="0" smtClean="0"/>
              <a:t>-Gimnasia para el </a:t>
            </a:r>
            <a:r>
              <a:rPr lang="es-CL" b="1" dirty="0"/>
              <a:t>A</a:t>
            </a:r>
            <a:r>
              <a:rPr lang="es-CL" b="1" dirty="0" smtClean="0"/>
              <a:t>dulto </a:t>
            </a:r>
            <a:r>
              <a:rPr lang="es-CL" b="1" dirty="0"/>
              <a:t>M</a:t>
            </a:r>
            <a:r>
              <a:rPr lang="es-CL" b="1" dirty="0" smtClean="0"/>
              <a:t>ayor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159919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160240"/>
          </a:xfrm>
        </p:spPr>
        <p:txBody>
          <a:bodyPr>
            <a:normAutofit/>
          </a:bodyPr>
          <a:lstStyle/>
          <a:p>
            <a:r>
              <a:rPr lang="es-CL" sz="4400" dirty="0" smtClean="0"/>
              <a:t>Escuelas de Fútbol en </a:t>
            </a:r>
            <a:r>
              <a:rPr lang="es-CL" sz="4400" dirty="0" err="1" smtClean="0"/>
              <a:t>Multicanchas</a:t>
            </a:r>
            <a:r>
              <a:rPr lang="es-CL" sz="4400" dirty="0" smtClean="0"/>
              <a:t> de la Comuna (18)</a:t>
            </a:r>
            <a:endParaRPr lang="es-CL" sz="44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492896"/>
            <a:ext cx="4038600" cy="4365104"/>
          </a:xfrm>
        </p:spPr>
        <p:txBody>
          <a:bodyPr/>
          <a:lstStyle/>
          <a:p>
            <a:r>
              <a:rPr lang="es-CL" sz="1800" b="1" dirty="0"/>
              <a:t>2.Villa </a:t>
            </a:r>
            <a:r>
              <a:rPr lang="es-CL" sz="1800" b="1" dirty="0" smtClean="0"/>
              <a:t>Olímpica (1)</a:t>
            </a:r>
            <a:r>
              <a:rPr lang="es-CL" sz="1800" dirty="0" smtClean="0"/>
              <a:t/>
            </a:r>
            <a:br>
              <a:rPr lang="es-CL" sz="1800" dirty="0" smtClean="0"/>
            </a:br>
            <a:r>
              <a:rPr lang="es-CL" sz="1800" dirty="0" smtClean="0"/>
              <a:t>-</a:t>
            </a:r>
            <a:r>
              <a:rPr lang="es-CL" sz="1800" b="1" dirty="0" smtClean="0"/>
              <a:t>Días: </a:t>
            </a:r>
            <a:r>
              <a:rPr lang="es-CL" sz="1800" dirty="0" smtClean="0"/>
              <a:t>Lunes </a:t>
            </a:r>
            <a:r>
              <a:rPr lang="es-CL" sz="1800" dirty="0"/>
              <a:t>- Miércoles - </a:t>
            </a:r>
            <a:r>
              <a:rPr lang="es-CL" sz="1800" b="1" dirty="0"/>
              <a:t>Viernes </a:t>
            </a:r>
            <a:r>
              <a:rPr lang="es-CL" sz="1800" b="1" dirty="0" smtClean="0"/>
              <a:t>Hora</a:t>
            </a:r>
            <a:r>
              <a:rPr lang="es-CL" sz="1800" dirty="0" smtClean="0"/>
              <a:t>: 17:00 </a:t>
            </a:r>
            <a:r>
              <a:rPr lang="es-CL" sz="1800" dirty="0"/>
              <a:t>- 19:00 </a:t>
            </a:r>
            <a:br>
              <a:rPr lang="es-CL" sz="1800" dirty="0"/>
            </a:br>
            <a:r>
              <a:rPr lang="es-CL" sz="1800" b="1" dirty="0" smtClean="0"/>
              <a:t>Profesor: </a:t>
            </a:r>
            <a:r>
              <a:rPr lang="es-CL" sz="1800" dirty="0"/>
              <a:t>Jaime Pozo </a:t>
            </a:r>
            <a:r>
              <a:rPr lang="es-CL" sz="1800" dirty="0" smtClean="0"/>
              <a:t/>
            </a:r>
            <a:br>
              <a:rPr lang="es-CL" sz="1800" dirty="0" smtClean="0"/>
            </a:br>
            <a:r>
              <a:rPr lang="es-CL" sz="1800" b="1" dirty="0" smtClean="0"/>
              <a:t> </a:t>
            </a:r>
            <a:r>
              <a:rPr lang="es-CL" sz="1800" b="1" dirty="0"/>
              <a:t>Cantidad de alumnos: </a:t>
            </a:r>
            <a:r>
              <a:rPr lang="es-CL" sz="1800" dirty="0" smtClean="0"/>
              <a:t>20</a:t>
            </a:r>
          </a:p>
          <a:p>
            <a:pPr marL="0" indent="0">
              <a:buNone/>
            </a:pPr>
            <a:endParaRPr lang="es-CL" sz="1800" dirty="0"/>
          </a:p>
          <a:p>
            <a:r>
              <a:rPr lang="es-CL" sz="1800" b="1" dirty="0" smtClean="0"/>
              <a:t>3.Yugoslavia (1)</a:t>
            </a:r>
            <a:r>
              <a:rPr lang="es-CL" sz="1800" dirty="0" smtClean="0"/>
              <a:t/>
            </a:r>
            <a:br>
              <a:rPr lang="es-CL" sz="1800" dirty="0" smtClean="0"/>
            </a:br>
            <a:r>
              <a:rPr lang="es-CL" sz="1800" b="1" dirty="0" smtClean="0"/>
              <a:t>-Días: </a:t>
            </a:r>
            <a:r>
              <a:rPr lang="es-CL" sz="1800" dirty="0" smtClean="0"/>
              <a:t>Martes </a:t>
            </a:r>
            <a:r>
              <a:rPr lang="es-CL" sz="1800" dirty="0"/>
              <a:t>- Jueves </a:t>
            </a:r>
            <a:br>
              <a:rPr lang="es-CL" sz="1800" dirty="0"/>
            </a:br>
            <a:r>
              <a:rPr lang="es-CL" sz="1800" b="1" dirty="0" smtClean="0"/>
              <a:t>Horario: </a:t>
            </a:r>
            <a:r>
              <a:rPr lang="es-CL" sz="1800" dirty="0" smtClean="0"/>
              <a:t>16:30 </a:t>
            </a:r>
            <a:r>
              <a:rPr lang="es-CL" sz="1800" dirty="0"/>
              <a:t>- 18:30 </a:t>
            </a:r>
            <a:br>
              <a:rPr lang="es-CL" sz="1800" dirty="0"/>
            </a:br>
            <a:r>
              <a:rPr lang="es-CL" sz="1800" b="1" dirty="0" smtClean="0"/>
              <a:t>Profesor: </a:t>
            </a:r>
            <a:r>
              <a:rPr lang="es-CL" sz="1800" dirty="0"/>
              <a:t>Jaime Pozo </a:t>
            </a:r>
            <a:br>
              <a:rPr lang="es-CL" sz="1800" dirty="0"/>
            </a:br>
            <a:r>
              <a:rPr lang="es-CL" sz="1800" b="1" dirty="0" smtClean="0"/>
              <a:t>Cantidad </a:t>
            </a:r>
            <a:r>
              <a:rPr lang="es-CL" sz="1800" b="1" dirty="0"/>
              <a:t>de alumnos: </a:t>
            </a:r>
            <a:r>
              <a:rPr lang="es-CL" sz="1800" dirty="0"/>
              <a:t>15</a:t>
            </a:r>
          </a:p>
          <a:p>
            <a:endParaRPr lang="es-CL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3"/>
          </p:nvPr>
        </p:nvSpPr>
        <p:spPr>
          <a:xfrm>
            <a:off x="365760" y="2420888"/>
            <a:ext cx="4041648" cy="370559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CL" sz="1800" b="1" dirty="0" smtClean="0"/>
              <a:t>1.Salvador Cruz Gana (1)</a:t>
            </a:r>
            <a:r>
              <a:rPr lang="es-CL" sz="1800" dirty="0" smtClean="0"/>
              <a:t/>
            </a:r>
            <a:br>
              <a:rPr lang="es-CL" sz="1800" dirty="0" smtClean="0"/>
            </a:br>
            <a:r>
              <a:rPr lang="es-CL" sz="1800" dirty="0" smtClean="0"/>
              <a:t>-</a:t>
            </a:r>
            <a:r>
              <a:rPr lang="es-CL" sz="1800" b="1" dirty="0" smtClean="0"/>
              <a:t>Días: </a:t>
            </a:r>
            <a:r>
              <a:rPr lang="es-CL" sz="1800" dirty="0" smtClean="0"/>
              <a:t>Lunes </a:t>
            </a:r>
            <a:r>
              <a:rPr lang="es-CL" sz="1800" dirty="0"/>
              <a:t>- Miércoles - Viernes </a:t>
            </a:r>
            <a:r>
              <a:rPr lang="es-CL" sz="1800" dirty="0" smtClean="0"/>
              <a:t/>
            </a:r>
            <a:br>
              <a:rPr lang="es-CL" sz="1800" dirty="0" smtClean="0"/>
            </a:br>
            <a:r>
              <a:rPr lang="es-CL" sz="1800" b="1" dirty="0" smtClean="0"/>
              <a:t>Horario: </a:t>
            </a:r>
            <a:r>
              <a:rPr lang="es-CL" sz="1800" dirty="0" smtClean="0"/>
              <a:t>16:00 </a:t>
            </a:r>
            <a:r>
              <a:rPr lang="es-CL" sz="1800" dirty="0"/>
              <a:t>- 18:00 </a:t>
            </a:r>
            <a:br>
              <a:rPr lang="es-CL" sz="1800" dirty="0"/>
            </a:br>
            <a:r>
              <a:rPr lang="es-CL" sz="1800" b="1" dirty="0" smtClean="0"/>
              <a:t>Profesor:  </a:t>
            </a:r>
            <a:r>
              <a:rPr lang="es-CL" sz="1800" dirty="0" smtClean="0"/>
              <a:t>Víctor Toledo</a:t>
            </a:r>
            <a:br>
              <a:rPr lang="es-CL" sz="1800" dirty="0" smtClean="0"/>
            </a:br>
            <a:r>
              <a:rPr lang="es-CL" sz="1800" b="1" dirty="0" smtClean="0"/>
              <a:t>Cantidad </a:t>
            </a:r>
            <a:r>
              <a:rPr lang="es-CL" sz="1800" b="1" dirty="0"/>
              <a:t>de alumnos: </a:t>
            </a:r>
            <a:r>
              <a:rPr lang="es-CL" sz="1800" dirty="0" smtClean="0"/>
              <a:t>20</a:t>
            </a:r>
          </a:p>
          <a:p>
            <a:endParaRPr lang="es-CL" sz="1800" dirty="0"/>
          </a:p>
          <a:p>
            <a:r>
              <a:rPr lang="es-CL" sz="1800" b="1" dirty="0" smtClean="0"/>
              <a:t>Salvador </a:t>
            </a:r>
            <a:r>
              <a:rPr lang="es-CL" sz="1800" b="1" dirty="0"/>
              <a:t>Cruz </a:t>
            </a:r>
            <a:r>
              <a:rPr lang="es-CL" sz="1800" b="1" dirty="0" smtClean="0"/>
              <a:t>Gana (1)</a:t>
            </a:r>
            <a:r>
              <a:rPr lang="es-CL" sz="1800" dirty="0" smtClean="0"/>
              <a:t/>
            </a:r>
            <a:br>
              <a:rPr lang="es-CL" sz="1800" dirty="0" smtClean="0"/>
            </a:br>
            <a:r>
              <a:rPr lang="es-CL" sz="1800" dirty="0" smtClean="0"/>
              <a:t>-</a:t>
            </a:r>
            <a:r>
              <a:rPr lang="es-CL" sz="1800" b="1" dirty="0" smtClean="0"/>
              <a:t> Días</a:t>
            </a:r>
            <a:r>
              <a:rPr lang="es-CL" sz="1800" dirty="0" smtClean="0"/>
              <a:t>: Martes </a:t>
            </a:r>
            <a:r>
              <a:rPr lang="es-CL" sz="1800" dirty="0"/>
              <a:t>- Jueves </a:t>
            </a:r>
            <a:br>
              <a:rPr lang="es-CL" sz="1800" dirty="0"/>
            </a:br>
            <a:r>
              <a:rPr lang="es-CL" sz="1800" b="1" dirty="0" smtClean="0"/>
              <a:t>Horario</a:t>
            </a:r>
            <a:r>
              <a:rPr lang="es-CL" sz="1800" dirty="0" smtClean="0"/>
              <a:t>: 16:00 </a:t>
            </a:r>
            <a:r>
              <a:rPr lang="es-CL" sz="1800" dirty="0"/>
              <a:t>- 19:00 </a:t>
            </a:r>
            <a:br>
              <a:rPr lang="es-CL" sz="1800" dirty="0"/>
            </a:br>
            <a:r>
              <a:rPr lang="es-CL" sz="1800" b="1" dirty="0" smtClean="0"/>
              <a:t>Profesor</a:t>
            </a:r>
            <a:r>
              <a:rPr lang="es-CL" sz="1800" dirty="0" smtClean="0"/>
              <a:t>: Andrés </a:t>
            </a:r>
            <a:r>
              <a:rPr lang="es-CL" sz="1800" dirty="0"/>
              <a:t>Miranda </a:t>
            </a:r>
            <a:r>
              <a:rPr lang="es-CL" sz="1800" dirty="0" smtClean="0"/>
              <a:t> </a:t>
            </a:r>
            <a:r>
              <a:rPr lang="es-CL" sz="1800" b="1" dirty="0"/>
              <a:t>Cantidad de alumnos: </a:t>
            </a:r>
            <a:r>
              <a:rPr lang="es-CL" sz="1800" dirty="0" smtClean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29896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000" dirty="0"/>
              <a:t>Escuelas de Fútbol en </a:t>
            </a:r>
            <a:r>
              <a:rPr lang="es-CL" sz="4000" dirty="0" err="1" smtClean="0"/>
              <a:t>Multicanchas</a:t>
            </a:r>
            <a:endParaRPr lang="es-CL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CL" sz="1800" b="1" dirty="0"/>
              <a:t>6.Parque Ramón </a:t>
            </a:r>
            <a:r>
              <a:rPr lang="es-CL" sz="1800" b="1" dirty="0" smtClean="0"/>
              <a:t>Cruz (1)</a:t>
            </a:r>
            <a:r>
              <a:rPr lang="es-CL" sz="1800" dirty="0"/>
              <a:t/>
            </a:r>
            <a:br>
              <a:rPr lang="es-CL" sz="1800" dirty="0"/>
            </a:br>
            <a:r>
              <a:rPr lang="es-CL" sz="1800" dirty="0" smtClean="0"/>
              <a:t>-</a:t>
            </a:r>
            <a:r>
              <a:rPr lang="es-CL" sz="1800" b="1" dirty="0" smtClean="0"/>
              <a:t>Días</a:t>
            </a:r>
            <a:r>
              <a:rPr lang="es-CL" sz="1800" dirty="0" smtClean="0"/>
              <a:t>: </a:t>
            </a:r>
            <a:r>
              <a:rPr lang="es-CL" sz="1800" dirty="0"/>
              <a:t>Lunes - Martes - Jueves </a:t>
            </a:r>
            <a:r>
              <a:rPr lang="es-CL" sz="1800" dirty="0" smtClean="0"/>
              <a:t/>
            </a:r>
            <a:br>
              <a:rPr lang="es-CL" sz="1800" dirty="0" smtClean="0"/>
            </a:br>
            <a:r>
              <a:rPr lang="es-CL" sz="1800" b="1" dirty="0" smtClean="0"/>
              <a:t>Horario: </a:t>
            </a:r>
            <a:r>
              <a:rPr lang="es-CL" sz="1800" dirty="0"/>
              <a:t>17:00 - 19:00 </a:t>
            </a:r>
            <a:r>
              <a:rPr lang="es-CL" sz="1800" dirty="0" smtClean="0"/>
              <a:t/>
            </a:r>
            <a:br>
              <a:rPr lang="es-CL" sz="1800" dirty="0" smtClean="0"/>
            </a:br>
            <a:r>
              <a:rPr lang="es-CL" sz="1800" b="1" dirty="0" smtClean="0"/>
              <a:t>Profesor: </a:t>
            </a:r>
            <a:r>
              <a:rPr lang="es-CL" sz="1800" dirty="0" smtClean="0"/>
              <a:t>Héctor </a:t>
            </a:r>
            <a:r>
              <a:rPr lang="es-CL" sz="1800" dirty="0"/>
              <a:t>Ortiz </a:t>
            </a:r>
            <a:r>
              <a:rPr lang="es-CL" sz="1800" dirty="0" smtClean="0"/>
              <a:t/>
            </a:r>
            <a:br>
              <a:rPr lang="es-CL" sz="1800" dirty="0" smtClean="0"/>
            </a:br>
            <a:r>
              <a:rPr lang="es-CL" sz="1800" b="1" dirty="0" smtClean="0"/>
              <a:t>Cantidad </a:t>
            </a:r>
            <a:r>
              <a:rPr lang="es-CL" sz="1800" b="1" dirty="0"/>
              <a:t>de alumnos: </a:t>
            </a:r>
            <a:r>
              <a:rPr lang="es-CL" sz="1800" dirty="0"/>
              <a:t>15</a:t>
            </a:r>
            <a:endParaRPr lang="es-CL" sz="1800" dirty="0" smtClean="0"/>
          </a:p>
          <a:p>
            <a:pPr marL="0" indent="0">
              <a:buNone/>
            </a:pPr>
            <a:endParaRPr lang="es-CL" sz="1800" dirty="0"/>
          </a:p>
          <a:p>
            <a:r>
              <a:rPr lang="es-CL" sz="1800" b="1" dirty="0"/>
              <a:t>7.Lo Encalada </a:t>
            </a:r>
            <a:r>
              <a:rPr lang="es-CL" sz="1800" b="1" dirty="0" smtClean="0"/>
              <a:t>Sur (1)</a:t>
            </a:r>
            <a:r>
              <a:rPr lang="es-CL" sz="1800" dirty="0" smtClean="0"/>
              <a:t/>
            </a:r>
            <a:br>
              <a:rPr lang="es-CL" sz="1800" dirty="0" smtClean="0"/>
            </a:br>
            <a:r>
              <a:rPr lang="es-CL" sz="1800" b="1" dirty="0" smtClean="0"/>
              <a:t>-Días: </a:t>
            </a:r>
            <a:r>
              <a:rPr lang="es-CL" sz="1800" dirty="0" smtClean="0"/>
              <a:t>Martes </a:t>
            </a:r>
            <a:r>
              <a:rPr lang="es-CL" sz="1800" dirty="0"/>
              <a:t>- Jueves </a:t>
            </a:r>
            <a:br>
              <a:rPr lang="es-CL" sz="1800" dirty="0"/>
            </a:br>
            <a:r>
              <a:rPr lang="es-CL" sz="1800" b="1" dirty="0" smtClean="0"/>
              <a:t>Horario: </a:t>
            </a:r>
            <a:r>
              <a:rPr lang="es-CL" sz="1800" dirty="0" smtClean="0"/>
              <a:t>17:00 </a:t>
            </a:r>
            <a:r>
              <a:rPr lang="es-CL" sz="1800" dirty="0"/>
              <a:t>- 19:00 </a:t>
            </a:r>
            <a:r>
              <a:rPr lang="es-CL" sz="1800" dirty="0" smtClean="0"/>
              <a:t/>
            </a:r>
            <a:br>
              <a:rPr lang="es-CL" sz="1800" dirty="0" smtClean="0"/>
            </a:br>
            <a:r>
              <a:rPr lang="es-CL" sz="1800" b="1" dirty="0" smtClean="0"/>
              <a:t> Profesor: </a:t>
            </a:r>
            <a:r>
              <a:rPr lang="es-CL" sz="1800" dirty="0"/>
              <a:t>Eduardo Castillo </a:t>
            </a:r>
            <a:r>
              <a:rPr lang="es-CL" sz="1800" dirty="0" smtClean="0"/>
              <a:t> </a:t>
            </a:r>
            <a:r>
              <a:rPr lang="es-CL" sz="1800" b="1" dirty="0"/>
              <a:t>Cantidad de alumnos: </a:t>
            </a:r>
            <a:r>
              <a:rPr lang="es-CL" sz="1800" dirty="0"/>
              <a:t>20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r>
              <a:rPr lang="es-CL" sz="1800" b="1" dirty="0" smtClean="0"/>
              <a:t>4.</a:t>
            </a:r>
            <a:r>
              <a:rPr lang="es-CL" sz="1800" b="1" dirty="0"/>
              <a:t> </a:t>
            </a:r>
            <a:r>
              <a:rPr lang="es-CL" sz="1800" b="1" dirty="0" smtClean="0"/>
              <a:t>Calle 7 (1)</a:t>
            </a:r>
            <a:r>
              <a:rPr lang="es-CL" sz="1800" dirty="0" smtClean="0"/>
              <a:t/>
            </a:r>
            <a:br>
              <a:rPr lang="es-CL" sz="1800" dirty="0" smtClean="0"/>
            </a:br>
            <a:r>
              <a:rPr lang="es-CL" sz="1800" b="1" dirty="0" smtClean="0"/>
              <a:t>-Días: </a:t>
            </a:r>
            <a:r>
              <a:rPr lang="es-CL" sz="1800" dirty="0" smtClean="0"/>
              <a:t>Lunes </a:t>
            </a:r>
            <a:r>
              <a:rPr lang="es-CL" sz="1800" dirty="0"/>
              <a:t>- Miércoles </a:t>
            </a:r>
            <a:r>
              <a:rPr lang="es-CL" sz="1800" dirty="0" smtClean="0"/>
              <a:t>– Viernes</a:t>
            </a:r>
            <a:br>
              <a:rPr lang="es-CL" sz="1800" dirty="0" smtClean="0"/>
            </a:br>
            <a:r>
              <a:rPr lang="es-CL" sz="1800" b="1" dirty="0" smtClean="0"/>
              <a:t>Horario: </a:t>
            </a:r>
            <a:r>
              <a:rPr lang="es-CL" sz="1800" dirty="0" smtClean="0"/>
              <a:t>16:00 </a:t>
            </a:r>
            <a:r>
              <a:rPr lang="es-CL" sz="1800" dirty="0"/>
              <a:t>- 18:00 </a:t>
            </a:r>
            <a:br>
              <a:rPr lang="es-CL" sz="1800" dirty="0"/>
            </a:br>
            <a:r>
              <a:rPr lang="es-CL" sz="1800" b="1" dirty="0" smtClean="0"/>
              <a:t>Profesor: </a:t>
            </a:r>
            <a:r>
              <a:rPr lang="es-CL" sz="1800" dirty="0"/>
              <a:t>Luis </a:t>
            </a:r>
            <a:r>
              <a:rPr lang="es-CL" sz="1800" dirty="0" err="1"/>
              <a:t>Escudey</a:t>
            </a:r>
            <a:r>
              <a:rPr lang="es-CL" sz="1800" dirty="0"/>
              <a:t> </a:t>
            </a:r>
            <a:r>
              <a:rPr lang="es-CL" sz="1800" dirty="0" smtClean="0"/>
              <a:t> </a:t>
            </a:r>
            <a:r>
              <a:rPr lang="es-CL" sz="1800" b="1" dirty="0"/>
              <a:t>Cantidad de alumnos: </a:t>
            </a:r>
            <a:r>
              <a:rPr lang="es-CL" sz="1800" dirty="0"/>
              <a:t>14</a:t>
            </a:r>
          </a:p>
          <a:p>
            <a:pPr marL="0" indent="0">
              <a:buNone/>
            </a:pPr>
            <a:r>
              <a:rPr lang="es-CL" sz="1800" dirty="0" smtClean="0"/>
              <a:t/>
            </a:r>
            <a:br>
              <a:rPr lang="es-CL" sz="1800" dirty="0" smtClean="0"/>
            </a:br>
            <a:endParaRPr lang="es-CL" sz="1800" dirty="0"/>
          </a:p>
          <a:p>
            <a:r>
              <a:rPr lang="es-CL" sz="1800" b="1" dirty="0"/>
              <a:t>5.Exequiel González Cortez </a:t>
            </a:r>
            <a:r>
              <a:rPr lang="es-CL" sz="1800" b="1" dirty="0" smtClean="0"/>
              <a:t>(1)</a:t>
            </a:r>
            <a:r>
              <a:rPr lang="es-CL" sz="1800" dirty="0" smtClean="0"/>
              <a:t/>
            </a:r>
            <a:br>
              <a:rPr lang="es-CL" sz="1800" dirty="0" smtClean="0"/>
            </a:br>
            <a:r>
              <a:rPr lang="es-CL" sz="1800" b="1" dirty="0" smtClean="0"/>
              <a:t>-Días: </a:t>
            </a:r>
            <a:r>
              <a:rPr lang="es-CL" sz="1800" dirty="0" smtClean="0"/>
              <a:t>Lunes </a:t>
            </a:r>
            <a:r>
              <a:rPr lang="es-CL" sz="1800" dirty="0"/>
              <a:t>- Jueves - Viernes </a:t>
            </a:r>
            <a:r>
              <a:rPr lang="es-CL" sz="1800" dirty="0" smtClean="0"/>
              <a:t> </a:t>
            </a:r>
            <a:r>
              <a:rPr lang="es-CL" sz="1800" b="1" dirty="0" smtClean="0"/>
              <a:t>Horario: </a:t>
            </a:r>
            <a:r>
              <a:rPr lang="es-CL" sz="1800" dirty="0" smtClean="0"/>
              <a:t>17:00 </a:t>
            </a:r>
            <a:r>
              <a:rPr lang="es-CL" sz="1800" dirty="0"/>
              <a:t>- 19:00 </a:t>
            </a:r>
            <a:r>
              <a:rPr lang="es-CL" sz="1800" dirty="0" smtClean="0"/>
              <a:t/>
            </a:r>
            <a:br>
              <a:rPr lang="es-CL" sz="1800" dirty="0" smtClean="0"/>
            </a:br>
            <a:r>
              <a:rPr lang="es-CL" sz="1800" b="1" dirty="0" smtClean="0"/>
              <a:t>Profesor</a:t>
            </a:r>
            <a:r>
              <a:rPr lang="es-CL" sz="1800" dirty="0" smtClean="0"/>
              <a:t>: Andrés </a:t>
            </a:r>
            <a:r>
              <a:rPr lang="es-CL" sz="1800" dirty="0"/>
              <a:t>Miranda </a:t>
            </a:r>
            <a:r>
              <a:rPr lang="es-CL" sz="1800" b="1" dirty="0" smtClean="0"/>
              <a:t>Cantidad </a:t>
            </a:r>
            <a:r>
              <a:rPr lang="es-CL" sz="1800" b="1" dirty="0"/>
              <a:t>de alumnos: </a:t>
            </a:r>
            <a:r>
              <a:rPr lang="es-CL" sz="1800" dirty="0"/>
              <a:t>18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4189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000" dirty="0"/>
              <a:t>Escuelas de Fútbol en </a:t>
            </a:r>
            <a:r>
              <a:rPr lang="es-CL" sz="4000" dirty="0" err="1" smtClean="0"/>
              <a:t>Multicanchas</a:t>
            </a:r>
            <a:endParaRPr lang="es-CL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CL" sz="1800" b="1" dirty="0"/>
              <a:t>10.Rosita </a:t>
            </a:r>
            <a:r>
              <a:rPr lang="es-CL" sz="1800" b="1" dirty="0" err="1" smtClean="0"/>
              <a:t>Renard</a:t>
            </a:r>
            <a:r>
              <a:rPr lang="es-CL" sz="1800" b="1" dirty="0" smtClean="0"/>
              <a:t> (1)</a:t>
            </a:r>
            <a:r>
              <a:rPr lang="es-CL" sz="1800" dirty="0" smtClean="0"/>
              <a:t/>
            </a:r>
            <a:br>
              <a:rPr lang="es-CL" sz="1800" dirty="0" smtClean="0"/>
            </a:br>
            <a:r>
              <a:rPr lang="es-CL" sz="1800" b="1" dirty="0" smtClean="0"/>
              <a:t>Días: </a:t>
            </a:r>
            <a:r>
              <a:rPr lang="es-CL" sz="1800" dirty="0" smtClean="0"/>
              <a:t>Lunes </a:t>
            </a:r>
            <a:r>
              <a:rPr lang="es-CL" sz="1800" dirty="0"/>
              <a:t>- Miércoles - Viernes </a:t>
            </a:r>
            <a:r>
              <a:rPr lang="es-CL" sz="1800" b="1" dirty="0" smtClean="0"/>
              <a:t>Horario: </a:t>
            </a:r>
            <a:r>
              <a:rPr lang="es-CL" sz="1800" dirty="0" smtClean="0"/>
              <a:t>17:00 </a:t>
            </a:r>
            <a:r>
              <a:rPr lang="es-CL" sz="1800" dirty="0"/>
              <a:t>- 19:00 </a:t>
            </a:r>
            <a:br>
              <a:rPr lang="es-CL" sz="1800" dirty="0"/>
            </a:br>
            <a:r>
              <a:rPr lang="es-CL" sz="1800" b="1" dirty="0" smtClean="0"/>
              <a:t>Profesora: </a:t>
            </a:r>
            <a:r>
              <a:rPr lang="es-CL" sz="1800" dirty="0" smtClean="0"/>
              <a:t>Daniela </a:t>
            </a:r>
            <a:r>
              <a:rPr lang="es-CL" sz="1800" dirty="0"/>
              <a:t>Á</a:t>
            </a:r>
            <a:r>
              <a:rPr lang="es-CL" sz="1800" dirty="0" smtClean="0"/>
              <a:t>lvarez  </a:t>
            </a:r>
            <a:r>
              <a:rPr lang="es-CL" sz="1800" b="1" dirty="0"/>
              <a:t>Cantidad de alumnos: </a:t>
            </a:r>
            <a:r>
              <a:rPr lang="es-CL" sz="1800" dirty="0"/>
              <a:t>17</a:t>
            </a:r>
            <a:endParaRPr lang="es-CL" sz="1800" dirty="0" smtClean="0"/>
          </a:p>
          <a:p>
            <a:pPr marL="0" indent="0">
              <a:buNone/>
            </a:pPr>
            <a:r>
              <a:rPr lang="es-CL" sz="1800" dirty="0"/>
              <a:t/>
            </a:r>
            <a:br>
              <a:rPr lang="es-CL" sz="1800" dirty="0"/>
            </a:br>
            <a:endParaRPr lang="es-CL" sz="1800" dirty="0"/>
          </a:p>
          <a:p>
            <a:r>
              <a:rPr lang="es-CL" sz="1800" b="1" dirty="0"/>
              <a:t>11.Luis </a:t>
            </a:r>
            <a:r>
              <a:rPr lang="es-CL" sz="1800" b="1" dirty="0" err="1" smtClean="0"/>
              <a:t>Bisquert</a:t>
            </a:r>
            <a:r>
              <a:rPr lang="es-CL" sz="1800" b="1" dirty="0" smtClean="0"/>
              <a:t> (1)</a:t>
            </a:r>
            <a:r>
              <a:rPr lang="es-CL" sz="1800" dirty="0" smtClean="0"/>
              <a:t/>
            </a:r>
            <a:br>
              <a:rPr lang="es-CL" sz="1800" dirty="0" smtClean="0"/>
            </a:br>
            <a:r>
              <a:rPr lang="es-CL" sz="1800" b="1" dirty="0" smtClean="0"/>
              <a:t>-Días: </a:t>
            </a:r>
            <a:r>
              <a:rPr lang="es-CL" sz="1800" dirty="0" smtClean="0"/>
              <a:t>Lunes </a:t>
            </a:r>
            <a:r>
              <a:rPr lang="es-CL" sz="1800" dirty="0"/>
              <a:t>- Martes - Jueves </a:t>
            </a:r>
            <a:r>
              <a:rPr lang="es-CL" sz="1800" dirty="0" smtClean="0"/>
              <a:t/>
            </a:r>
            <a:br>
              <a:rPr lang="es-CL" sz="1800" dirty="0" smtClean="0"/>
            </a:br>
            <a:r>
              <a:rPr lang="es-CL" sz="1800" b="1" dirty="0" smtClean="0"/>
              <a:t>Horario:  </a:t>
            </a:r>
            <a:r>
              <a:rPr lang="es-CL" sz="1800" dirty="0"/>
              <a:t>17:00 - 19:00 </a:t>
            </a:r>
            <a:br>
              <a:rPr lang="es-CL" sz="1800" dirty="0"/>
            </a:br>
            <a:r>
              <a:rPr lang="es-CL" sz="1800" b="1" dirty="0" smtClean="0"/>
              <a:t>Profesor: </a:t>
            </a:r>
            <a:r>
              <a:rPr lang="es-CL" sz="1800" dirty="0"/>
              <a:t>Rodrigo Zamora </a:t>
            </a:r>
            <a:r>
              <a:rPr lang="es-CL" sz="1800" b="1" dirty="0" smtClean="0"/>
              <a:t>Cantidad </a:t>
            </a:r>
            <a:r>
              <a:rPr lang="es-CL" sz="1800" b="1" dirty="0"/>
              <a:t>de alumnos: </a:t>
            </a:r>
            <a:r>
              <a:rPr lang="es-CL" sz="1800" dirty="0"/>
              <a:t>22</a:t>
            </a:r>
          </a:p>
          <a:p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r>
              <a:rPr lang="es-CL" sz="1800" b="1" dirty="0"/>
              <a:t>8.Rebeca </a:t>
            </a:r>
            <a:r>
              <a:rPr lang="es-CL" sz="1800" b="1" dirty="0" err="1" smtClean="0"/>
              <a:t>Matte</a:t>
            </a:r>
            <a:r>
              <a:rPr lang="es-CL" sz="1800" b="1" dirty="0" smtClean="0"/>
              <a:t> (1)</a:t>
            </a:r>
            <a:r>
              <a:rPr lang="es-CL" sz="1800" dirty="0" smtClean="0"/>
              <a:t/>
            </a:r>
            <a:br>
              <a:rPr lang="es-CL" sz="1800" dirty="0" smtClean="0"/>
            </a:br>
            <a:r>
              <a:rPr lang="es-CL" sz="1800" b="1" dirty="0" smtClean="0"/>
              <a:t>Días: </a:t>
            </a:r>
            <a:r>
              <a:rPr lang="es-CL" sz="1800" dirty="0" smtClean="0"/>
              <a:t>Lunes </a:t>
            </a:r>
            <a:r>
              <a:rPr lang="es-CL" sz="1800" dirty="0"/>
              <a:t>- Miércoles - Viernes </a:t>
            </a:r>
            <a:r>
              <a:rPr lang="es-CL" sz="1800" b="1" dirty="0" smtClean="0"/>
              <a:t>Horario: </a:t>
            </a:r>
            <a:r>
              <a:rPr lang="es-CL" sz="1800" dirty="0" smtClean="0"/>
              <a:t>17:00 </a:t>
            </a:r>
            <a:r>
              <a:rPr lang="es-CL" sz="1800" dirty="0"/>
              <a:t>- 19:00 </a:t>
            </a:r>
            <a:br>
              <a:rPr lang="es-CL" sz="1800" dirty="0"/>
            </a:br>
            <a:r>
              <a:rPr lang="es-CL" sz="1800" b="1" dirty="0" smtClean="0"/>
              <a:t>Profesor: </a:t>
            </a:r>
            <a:r>
              <a:rPr lang="es-CL" sz="1800" dirty="0"/>
              <a:t>Eduardo Castillo </a:t>
            </a:r>
            <a:r>
              <a:rPr lang="es-CL" sz="1800" dirty="0" smtClean="0"/>
              <a:t> </a:t>
            </a:r>
            <a:r>
              <a:rPr lang="es-CL" sz="1800" b="1" dirty="0"/>
              <a:t>Cantidad de alumnos: </a:t>
            </a:r>
            <a:r>
              <a:rPr lang="es-CL" sz="1800" dirty="0"/>
              <a:t>20</a:t>
            </a:r>
            <a:endParaRPr lang="es-CL" sz="1800" dirty="0" smtClean="0"/>
          </a:p>
          <a:p>
            <a:pPr marL="0" indent="0">
              <a:buNone/>
            </a:pPr>
            <a:endParaRPr lang="es-CL" sz="1800" dirty="0"/>
          </a:p>
          <a:p>
            <a:r>
              <a:rPr lang="es-CL" sz="1800" b="1" dirty="0" smtClean="0"/>
              <a:t>9.Puquios (1)</a:t>
            </a:r>
            <a:r>
              <a:rPr lang="es-CL" sz="1800" dirty="0" smtClean="0"/>
              <a:t/>
            </a:r>
            <a:br>
              <a:rPr lang="es-CL" sz="1800" dirty="0" smtClean="0"/>
            </a:br>
            <a:r>
              <a:rPr lang="es-CL" sz="1800" b="1" dirty="0" smtClean="0"/>
              <a:t>-Días: </a:t>
            </a:r>
            <a:r>
              <a:rPr lang="es-CL" sz="1800" dirty="0" smtClean="0"/>
              <a:t>Lunes </a:t>
            </a:r>
            <a:r>
              <a:rPr lang="es-CL" sz="1800" dirty="0"/>
              <a:t>- Miércoles </a:t>
            </a:r>
            <a:r>
              <a:rPr lang="es-CL" sz="1800" dirty="0" smtClean="0"/>
              <a:t>-Viernes </a:t>
            </a:r>
            <a:br>
              <a:rPr lang="es-CL" sz="1800" dirty="0" smtClean="0"/>
            </a:br>
            <a:r>
              <a:rPr lang="es-CL" sz="1800" b="1" dirty="0" smtClean="0"/>
              <a:t>Horario: </a:t>
            </a:r>
            <a:r>
              <a:rPr lang="es-CL" sz="1800" dirty="0" smtClean="0"/>
              <a:t>18:30 </a:t>
            </a:r>
            <a:r>
              <a:rPr lang="es-CL" sz="1800" dirty="0"/>
              <a:t>- 20:30 </a:t>
            </a:r>
            <a:br>
              <a:rPr lang="es-CL" sz="1800" dirty="0"/>
            </a:br>
            <a:r>
              <a:rPr lang="es-CL" sz="1800" b="1" dirty="0" smtClean="0"/>
              <a:t>Profesor: </a:t>
            </a:r>
            <a:r>
              <a:rPr lang="es-CL" sz="1800" dirty="0"/>
              <a:t>Cristian Toledo </a:t>
            </a:r>
            <a:r>
              <a:rPr lang="es-CL" sz="1800" dirty="0" smtClean="0"/>
              <a:t>   </a:t>
            </a:r>
            <a:r>
              <a:rPr lang="es-CL" sz="1800" b="1" dirty="0" smtClean="0"/>
              <a:t>Cantidad </a:t>
            </a:r>
            <a:r>
              <a:rPr lang="es-CL" sz="1800" b="1" dirty="0"/>
              <a:t>de alumnos: </a:t>
            </a:r>
            <a:r>
              <a:rPr lang="es-CL" sz="18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407714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000" dirty="0"/>
              <a:t>Escuelas de Fútbol en </a:t>
            </a:r>
            <a:r>
              <a:rPr lang="es-CL" sz="4000" dirty="0" err="1" smtClean="0"/>
              <a:t>Multicanchas</a:t>
            </a:r>
            <a:endParaRPr lang="es-CL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CL" sz="1800" b="1" dirty="0"/>
              <a:t>14.Los </a:t>
            </a:r>
            <a:r>
              <a:rPr lang="es-CL" sz="1800" b="1" dirty="0" smtClean="0"/>
              <a:t>Alerces (1)</a:t>
            </a:r>
            <a:br>
              <a:rPr lang="es-CL" sz="1800" b="1" dirty="0" smtClean="0"/>
            </a:br>
            <a:r>
              <a:rPr lang="es-CL" sz="1800" b="1" dirty="0" smtClean="0"/>
              <a:t>-Días: </a:t>
            </a:r>
            <a:r>
              <a:rPr lang="es-CL" sz="1800" dirty="0" smtClean="0"/>
              <a:t>Lunes </a:t>
            </a:r>
            <a:r>
              <a:rPr lang="es-CL" sz="1800" dirty="0"/>
              <a:t>- Martes - Miércoles - Jueves </a:t>
            </a:r>
            <a:br>
              <a:rPr lang="es-CL" sz="1800" dirty="0"/>
            </a:br>
            <a:r>
              <a:rPr lang="es-CL" sz="1800" b="1" dirty="0" smtClean="0"/>
              <a:t>Horario: </a:t>
            </a:r>
            <a:r>
              <a:rPr lang="es-CL" sz="1800" dirty="0" smtClean="0"/>
              <a:t>20:00 </a:t>
            </a:r>
            <a:r>
              <a:rPr lang="es-CL" sz="1800" dirty="0"/>
              <a:t>- 21:00 </a:t>
            </a:r>
            <a:r>
              <a:rPr lang="es-CL" sz="1800" dirty="0" smtClean="0"/>
              <a:t/>
            </a:r>
            <a:br>
              <a:rPr lang="es-CL" sz="1800" dirty="0" smtClean="0"/>
            </a:br>
            <a:r>
              <a:rPr lang="es-CL" sz="1800" dirty="0" smtClean="0"/>
              <a:t>           Mie: </a:t>
            </a:r>
            <a:r>
              <a:rPr lang="es-CL" sz="1800" dirty="0"/>
              <a:t>1900: - </a:t>
            </a:r>
            <a:r>
              <a:rPr lang="es-CL" sz="1800" dirty="0" smtClean="0"/>
              <a:t>20:00 </a:t>
            </a:r>
            <a:r>
              <a:rPr lang="es-CL" sz="1800" b="1" dirty="0" smtClean="0"/>
              <a:t>Profesora:  </a:t>
            </a:r>
            <a:r>
              <a:rPr lang="es-CL" sz="1800" dirty="0" smtClean="0"/>
              <a:t>Juan Lira</a:t>
            </a:r>
            <a:br>
              <a:rPr lang="es-CL" sz="1800" dirty="0" smtClean="0"/>
            </a:br>
            <a:r>
              <a:rPr lang="es-CL" sz="1800" b="1" dirty="0" smtClean="0"/>
              <a:t>Cantidad </a:t>
            </a:r>
            <a:r>
              <a:rPr lang="es-CL" sz="1800" b="1" dirty="0"/>
              <a:t>de alumnos: </a:t>
            </a:r>
            <a:r>
              <a:rPr lang="es-CL" sz="1800" dirty="0"/>
              <a:t>15</a:t>
            </a:r>
            <a:endParaRPr lang="es-CL" sz="1800" b="1" dirty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r>
              <a:rPr lang="es-CL" sz="1800" b="1" dirty="0"/>
              <a:t>12</a:t>
            </a:r>
            <a:r>
              <a:rPr lang="es-CL" sz="1800" b="1" dirty="0" smtClean="0"/>
              <a:t>. Jaime </a:t>
            </a:r>
            <a:r>
              <a:rPr lang="es-CL" sz="1800" b="1" dirty="0" err="1" smtClean="0"/>
              <a:t>Eyzaguirre</a:t>
            </a:r>
            <a:r>
              <a:rPr lang="es-CL" sz="1800" b="1" dirty="0" smtClean="0"/>
              <a:t> (1)</a:t>
            </a:r>
            <a:r>
              <a:rPr lang="es-CL" sz="1800" dirty="0" smtClean="0"/>
              <a:t/>
            </a:r>
            <a:br>
              <a:rPr lang="es-CL" sz="1800" dirty="0" smtClean="0"/>
            </a:br>
            <a:r>
              <a:rPr lang="es-CL" sz="1800" b="1" dirty="0" smtClean="0"/>
              <a:t>Días: </a:t>
            </a:r>
            <a:r>
              <a:rPr lang="es-CL" sz="1800" dirty="0" smtClean="0"/>
              <a:t>Lunes </a:t>
            </a:r>
            <a:r>
              <a:rPr lang="es-CL" sz="1800" dirty="0"/>
              <a:t>- Martes </a:t>
            </a:r>
            <a:r>
              <a:rPr lang="es-CL" sz="1800" dirty="0" smtClean="0"/>
              <a:t>– Jueves</a:t>
            </a:r>
            <a:br>
              <a:rPr lang="es-CL" sz="1800" dirty="0" smtClean="0"/>
            </a:br>
            <a:r>
              <a:rPr lang="es-CL" sz="1800" b="1" dirty="0" smtClean="0"/>
              <a:t>Horario: </a:t>
            </a:r>
            <a:r>
              <a:rPr lang="es-CL" sz="1800" dirty="0"/>
              <a:t>17:00 - 19:00 </a:t>
            </a:r>
            <a:br>
              <a:rPr lang="es-CL" sz="1800" dirty="0"/>
            </a:br>
            <a:r>
              <a:rPr lang="es-CL" sz="1800" b="1" dirty="0" smtClean="0"/>
              <a:t>Profesor: </a:t>
            </a:r>
            <a:r>
              <a:rPr lang="es-CL" sz="1800" dirty="0" smtClean="0"/>
              <a:t>Jonathan Bravo </a:t>
            </a:r>
            <a:r>
              <a:rPr lang="es-CL" sz="1800" b="1" dirty="0" smtClean="0"/>
              <a:t>Cantidad </a:t>
            </a:r>
            <a:r>
              <a:rPr lang="es-CL" sz="1800" b="1" dirty="0"/>
              <a:t>de alumnos: </a:t>
            </a:r>
            <a:r>
              <a:rPr lang="es-CL" sz="1800" dirty="0"/>
              <a:t>22</a:t>
            </a:r>
            <a:r>
              <a:rPr lang="es-CL" sz="1800" dirty="0" smtClean="0"/>
              <a:t/>
            </a:r>
            <a:br>
              <a:rPr lang="es-CL" sz="1800" dirty="0" smtClean="0"/>
            </a:br>
            <a:endParaRPr lang="es-CL" sz="1800" dirty="0"/>
          </a:p>
          <a:p>
            <a:r>
              <a:rPr lang="es-CL" sz="1800" b="1" dirty="0" smtClean="0"/>
              <a:t>13.Amapolas (1)</a:t>
            </a:r>
            <a:r>
              <a:rPr lang="es-CL" sz="1800" dirty="0" smtClean="0"/>
              <a:t/>
            </a:r>
            <a:br>
              <a:rPr lang="es-CL" sz="1800" dirty="0" smtClean="0"/>
            </a:br>
            <a:r>
              <a:rPr lang="es-CL" sz="1800" b="1" dirty="0" smtClean="0"/>
              <a:t>Días: </a:t>
            </a:r>
            <a:r>
              <a:rPr lang="es-CL" sz="1800" dirty="0" smtClean="0"/>
              <a:t>Martes – Jueves</a:t>
            </a:r>
            <a:br>
              <a:rPr lang="es-CL" sz="1800" dirty="0" smtClean="0"/>
            </a:br>
            <a:r>
              <a:rPr lang="es-CL" sz="1800" b="1" dirty="0" smtClean="0"/>
              <a:t>Horario:  </a:t>
            </a:r>
            <a:r>
              <a:rPr lang="es-CL" sz="1800" dirty="0"/>
              <a:t>16:00 - 18:00 </a:t>
            </a:r>
            <a:r>
              <a:rPr lang="es-CL" sz="1800" dirty="0" smtClean="0"/>
              <a:t/>
            </a:r>
            <a:br>
              <a:rPr lang="es-CL" sz="1800" dirty="0" smtClean="0"/>
            </a:br>
            <a:r>
              <a:rPr lang="es-CL" sz="1800" b="1" dirty="0" smtClean="0"/>
              <a:t>Profesor: </a:t>
            </a:r>
            <a:r>
              <a:rPr lang="es-CL" sz="1800" dirty="0"/>
              <a:t>Luis </a:t>
            </a:r>
            <a:r>
              <a:rPr lang="es-CL" sz="1800" dirty="0" err="1"/>
              <a:t>Escudey</a:t>
            </a:r>
            <a:r>
              <a:rPr lang="es-CL" sz="1800" dirty="0"/>
              <a:t> </a:t>
            </a:r>
            <a:r>
              <a:rPr lang="es-CL" sz="1800" dirty="0" smtClean="0"/>
              <a:t> </a:t>
            </a:r>
            <a:r>
              <a:rPr lang="es-CL" sz="1800" b="1" dirty="0"/>
              <a:t>Cantidad de alumnos: </a:t>
            </a:r>
            <a:r>
              <a:rPr lang="es-CL" sz="1800" dirty="0"/>
              <a:t>16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393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000" dirty="0"/>
              <a:t>Escuelas de Fútbol en </a:t>
            </a:r>
            <a:r>
              <a:rPr lang="es-CL" sz="4000" dirty="0" err="1" smtClean="0"/>
              <a:t>Multicanchas</a:t>
            </a:r>
            <a:endParaRPr lang="es-CL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980928"/>
          </a:xfrm>
        </p:spPr>
        <p:txBody>
          <a:bodyPr/>
          <a:lstStyle/>
          <a:p>
            <a:r>
              <a:rPr lang="es-CL" sz="1800" b="1" dirty="0" smtClean="0"/>
              <a:t>17.Los Jardines  (1)</a:t>
            </a:r>
            <a:br>
              <a:rPr lang="es-CL" sz="1800" b="1" dirty="0" smtClean="0"/>
            </a:br>
            <a:r>
              <a:rPr lang="es-CL" sz="1800" b="1" dirty="0" smtClean="0"/>
              <a:t>-Días: </a:t>
            </a:r>
            <a:r>
              <a:rPr lang="es-CL" sz="1800" dirty="0" smtClean="0"/>
              <a:t> </a:t>
            </a:r>
            <a:r>
              <a:rPr lang="es-CL" sz="1800" dirty="0"/>
              <a:t>Martes - </a:t>
            </a:r>
            <a:r>
              <a:rPr lang="es-CL" sz="1800" dirty="0" smtClean="0"/>
              <a:t>Jueves </a:t>
            </a:r>
            <a:r>
              <a:rPr lang="es-CL" sz="1800" dirty="0"/>
              <a:t/>
            </a:r>
            <a:br>
              <a:rPr lang="es-CL" sz="1800" dirty="0"/>
            </a:br>
            <a:r>
              <a:rPr lang="es-CL" sz="1800" b="1" dirty="0" smtClean="0"/>
              <a:t>Horario: </a:t>
            </a:r>
            <a:r>
              <a:rPr lang="es-CL" sz="1800" dirty="0" smtClean="0"/>
              <a:t>17:00 </a:t>
            </a:r>
            <a:r>
              <a:rPr lang="es-CL" sz="1800" dirty="0"/>
              <a:t>- </a:t>
            </a:r>
            <a:r>
              <a:rPr lang="es-CL" sz="1800" dirty="0" smtClean="0"/>
              <a:t>19:00 </a:t>
            </a:r>
            <a:br>
              <a:rPr lang="es-CL" sz="1800" dirty="0" smtClean="0"/>
            </a:br>
            <a:r>
              <a:rPr lang="es-CL" sz="1800" b="1" dirty="0" smtClean="0"/>
              <a:t>Profesora:  </a:t>
            </a:r>
            <a:r>
              <a:rPr lang="es-CL" sz="1800" dirty="0" smtClean="0"/>
              <a:t>Juan Lira</a:t>
            </a:r>
            <a:br>
              <a:rPr lang="es-CL" sz="1800" dirty="0" smtClean="0"/>
            </a:br>
            <a:r>
              <a:rPr lang="es-CL" sz="1800" b="1" dirty="0" smtClean="0"/>
              <a:t>Cantidad </a:t>
            </a:r>
            <a:r>
              <a:rPr lang="es-CL" sz="1800" b="1" dirty="0"/>
              <a:t>de alumnos: </a:t>
            </a:r>
            <a:r>
              <a:rPr lang="es-CL" sz="1800" dirty="0" smtClean="0"/>
              <a:t>12</a:t>
            </a:r>
            <a:endParaRPr lang="es-CL" sz="1800" b="1" dirty="0"/>
          </a:p>
          <a:p>
            <a:pPr marL="0" indent="0">
              <a:buNone/>
            </a:pPr>
            <a:endParaRPr lang="es-CL" sz="1800" b="1" dirty="0"/>
          </a:p>
          <a:p>
            <a:pPr marL="0" indent="0">
              <a:buNone/>
            </a:pPr>
            <a:endParaRPr lang="es-CL" sz="1800" b="1" dirty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>
          <a:xfrm>
            <a:off x="251520" y="1412776"/>
            <a:ext cx="4041648" cy="3816424"/>
          </a:xfrm>
          <a:prstGeom prst="rect">
            <a:avLst/>
          </a:prstGeom>
        </p:spPr>
        <p:txBody>
          <a:bodyPr/>
          <a:lstStyle/>
          <a:p>
            <a:r>
              <a:rPr lang="es-CL" sz="1800" b="1" dirty="0" smtClean="0"/>
              <a:t>15. Parque Santa Julia (1)</a:t>
            </a:r>
            <a:r>
              <a:rPr lang="es-CL" sz="1800" dirty="0" smtClean="0"/>
              <a:t/>
            </a:r>
            <a:br>
              <a:rPr lang="es-CL" sz="1800" dirty="0" smtClean="0"/>
            </a:br>
            <a:r>
              <a:rPr lang="es-CL" sz="1800" b="1" dirty="0" smtClean="0"/>
              <a:t>Días: </a:t>
            </a:r>
            <a:r>
              <a:rPr lang="es-CL" sz="1800" dirty="0" smtClean="0"/>
              <a:t>Lunes </a:t>
            </a:r>
            <a:r>
              <a:rPr lang="es-CL" sz="1800" dirty="0"/>
              <a:t>- </a:t>
            </a:r>
            <a:r>
              <a:rPr lang="es-CL" sz="1800" dirty="0" smtClean="0"/>
              <a:t>Miércoles</a:t>
            </a:r>
            <a:br>
              <a:rPr lang="es-CL" sz="1800" dirty="0" smtClean="0"/>
            </a:br>
            <a:r>
              <a:rPr lang="es-CL" sz="1800" b="1" dirty="0" smtClean="0"/>
              <a:t>Horario: </a:t>
            </a:r>
            <a:r>
              <a:rPr lang="es-CL" sz="1800" dirty="0" smtClean="0"/>
              <a:t>19:00 </a:t>
            </a:r>
            <a:r>
              <a:rPr lang="es-CL" sz="1800" dirty="0"/>
              <a:t>- </a:t>
            </a:r>
            <a:r>
              <a:rPr lang="es-CL" sz="1800" dirty="0" smtClean="0"/>
              <a:t>21:00 </a:t>
            </a:r>
            <a:r>
              <a:rPr lang="es-CL" sz="1800" dirty="0"/>
              <a:t/>
            </a:r>
            <a:br>
              <a:rPr lang="es-CL" sz="1800" dirty="0"/>
            </a:br>
            <a:r>
              <a:rPr lang="es-CL" sz="1800" b="1" dirty="0" smtClean="0"/>
              <a:t>Profesor: </a:t>
            </a:r>
            <a:r>
              <a:rPr lang="es-CL" sz="1800" dirty="0" smtClean="0"/>
              <a:t>Jonathan Bravo </a:t>
            </a:r>
            <a:r>
              <a:rPr lang="es-CL" sz="1800" b="1" dirty="0" smtClean="0"/>
              <a:t>Cantidad </a:t>
            </a:r>
            <a:r>
              <a:rPr lang="es-CL" sz="1800" b="1" dirty="0"/>
              <a:t>de alumnos: </a:t>
            </a:r>
            <a:r>
              <a:rPr lang="es-CL" sz="1800" dirty="0" smtClean="0"/>
              <a:t>12</a:t>
            </a:r>
            <a:br>
              <a:rPr lang="es-CL" sz="1800" dirty="0" smtClean="0"/>
            </a:br>
            <a:endParaRPr lang="es-CL" sz="1800" dirty="0"/>
          </a:p>
          <a:p>
            <a:r>
              <a:rPr lang="es-CL" sz="1800" b="1" dirty="0" smtClean="0"/>
              <a:t>16.Bernardo O´Higgins(1)</a:t>
            </a:r>
            <a:r>
              <a:rPr lang="es-CL" sz="1800" dirty="0" smtClean="0"/>
              <a:t/>
            </a:r>
            <a:br>
              <a:rPr lang="es-CL" sz="1800" dirty="0" smtClean="0"/>
            </a:br>
            <a:r>
              <a:rPr lang="es-CL" sz="1800" b="1" dirty="0" smtClean="0"/>
              <a:t>Días: </a:t>
            </a:r>
            <a:r>
              <a:rPr lang="es-CL" sz="1800" dirty="0" smtClean="0"/>
              <a:t>Martes – Jueves</a:t>
            </a:r>
            <a:br>
              <a:rPr lang="es-CL" sz="1800" dirty="0" smtClean="0"/>
            </a:br>
            <a:r>
              <a:rPr lang="es-CL" sz="1800" b="1" dirty="0" smtClean="0"/>
              <a:t>Horario:  </a:t>
            </a:r>
            <a:r>
              <a:rPr lang="es-CL" sz="1800" dirty="0" smtClean="0"/>
              <a:t>17:00 </a:t>
            </a:r>
            <a:r>
              <a:rPr lang="es-CL" sz="1800" dirty="0"/>
              <a:t>- </a:t>
            </a:r>
            <a:r>
              <a:rPr lang="es-CL" sz="1800" dirty="0" smtClean="0"/>
              <a:t>19:00 </a:t>
            </a:r>
            <a:br>
              <a:rPr lang="es-CL" sz="1800" dirty="0" smtClean="0"/>
            </a:br>
            <a:r>
              <a:rPr lang="es-CL" sz="1800" b="1" dirty="0" smtClean="0"/>
              <a:t>Profesor: </a:t>
            </a:r>
            <a:r>
              <a:rPr lang="es-CL" sz="1800" dirty="0" err="1" smtClean="0"/>
              <a:t>Victor</a:t>
            </a:r>
            <a:r>
              <a:rPr lang="es-CL" sz="1800" dirty="0" smtClean="0"/>
              <a:t> Toledo</a:t>
            </a:r>
            <a:br>
              <a:rPr lang="es-CL" sz="1800" dirty="0" smtClean="0"/>
            </a:br>
            <a:r>
              <a:rPr lang="es-CL" sz="1800" b="1" dirty="0" smtClean="0"/>
              <a:t>Cantidad </a:t>
            </a:r>
            <a:r>
              <a:rPr lang="es-CL" sz="1800" b="1" dirty="0"/>
              <a:t>de alumnos: </a:t>
            </a:r>
            <a:r>
              <a:rPr lang="es-CL" sz="1800" dirty="0" smtClean="0"/>
              <a:t>15</a:t>
            </a:r>
            <a:endParaRPr lang="es-CL" sz="1800" dirty="0"/>
          </a:p>
          <a:p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683568" y="4941168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El año 2012 se implementaron y funcionaron 3 escuelas de fútbol en </a:t>
            </a:r>
            <a:r>
              <a:rPr lang="es-CL" b="1" dirty="0" err="1" smtClean="0"/>
              <a:t>multicanchas</a:t>
            </a:r>
            <a:r>
              <a:rPr lang="es-CL" b="1" dirty="0" smtClean="0"/>
              <a:t>.</a:t>
            </a:r>
          </a:p>
          <a:p>
            <a:r>
              <a:rPr lang="es-CL" b="1" dirty="0" smtClean="0"/>
              <a:t>El año 2013, las escuelas de fútbol que se desarrollaron durante el año ascendieron a 18, impartidas en 17 </a:t>
            </a:r>
            <a:r>
              <a:rPr lang="es-CL" b="1" dirty="0" err="1" smtClean="0"/>
              <a:t>multicanchas</a:t>
            </a:r>
            <a:r>
              <a:rPr lang="es-CL" b="1" dirty="0" smtClean="0"/>
              <a:t> de la comuna.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419141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s-CL" sz="3600" dirty="0" smtClean="0"/>
              <a:t>Escuelas de Fútbol, Rugby y Fútbol Americano en Complejos Deportivos</a:t>
            </a:r>
            <a:endParaRPr lang="es-CL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s-CL" b="1" dirty="0" smtClean="0"/>
          </a:p>
          <a:p>
            <a:pPr marL="0" indent="0">
              <a:buNone/>
            </a:pPr>
            <a:endParaRPr lang="es-CL" b="1" dirty="0" smtClean="0"/>
          </a:p>
          <a:p>
            <a:r>
              <a:rPr lang="es-CL" sz="2000" b="1" dirty="0" smtClean="0"/>
              <a:t>Escuela de Fútbol Complejo Jaime </a:t>
            </a:r>
            <a:r>
              <a:rPr lang="es-CL" sz="2000" b="1" dirty="0" err="1" smtClean="0"/>
              <a:t>Eyzaguirre</a:t>
            </a:r>
            <a:r>
              <a:rPr lang="es-CL" sz="2000" b="1" dirty="0" smtClean="0"/>
              <a:t>:</a:t>
            </a:r>
            <a:br>
              <a:rPr lang="es-CL" sz="2000" b="1" dirty="0" smtClean="0"/>
            </a:br>
            <a:r>
              <a:rPr lang="es-CL" sz="2000" dirty="0" smtClean="0"/>
              <a:t>Sábados de 9:00 a 14:00 horas.</a:t>
            </a:r>
            <a:br>
              <a:rPr lang="es-CL" sz="2000" dirty="0" smtClean="0"/>
            </a:br>
            <a:r>
              <a:rPr lang="es-CL" sz="2000" dirty="0" smtClean="0"/>
              <a:t>Asistencia promedio: </a:t>
            </a:r>
            <a:r>
              <a:rPr lang="es-CL" sz="2000" b="1" dirty="0" smtClean="0"/>
              <a:t>80 </a:t>
            </a:r>
            <a:r>
              <a:rPr lang="es-CL" sz="2000" dirty="0" smtClean="0"/>
              <a:t>alumnos.</a:t>
            </a:r>
          </a:p>
          <a:p>
            <a:pPr marL="0" indent="0">
              <a:buNone/>
            </a:pPr>
            <a:endParaRPr lang="es-CL" sz="2000" dirty="0" smtClean="0"/>
          </a:p>
          <a:p>
            <a:r>
              <a:rPr lang="es-CL" sz="2000" b="1" dirty="0" smtClean="0"/>
              <a:t>Escuela de Rugby</a:t>
            </a:r>
            <a:br>
              <a:rPr lang="es-CL" sz="2000" b="1" dirty="0" smtClean="0"/>
            </a:br>
            <a:r>
              <a:rPr lang="es-CL" sz="2000" b="1" dirty="0"/>
              <a:t>Complejo Los Jardines</a:t>
            </a:r>
            <a:r>
              <a:rPr lang="es-CL" sz="2000" dirty="0"/>
              <a:t/>
            </a:r>
            <a:br>
              <a:rPr lang="es-CL" sz="2000" dirty="0"/>
            </a:br>
            <a:r>
              <a:rPr lang="es-CL" sz="2000" dirty="0"/>
              <a:t>Sábados </a:t>
            </a:r>
            <a:r>
              <a:rPr lang="es-CL" sz="2000" dirty="0" smtClean="0"/>
              <a:t>11:00 </a:t>
            </a:r>
            <a:r>
              <a:rPr lang="es-CL" sz="2000" dirty="0"/>
              <a:t>a </a:t>
            </a:r>
            <a:r>
              <a:rPr lang="es-CL" sz="2000" dirty="0" smtClean="0"/>
              <a:t>13:00</a:t>
            </a:r>
            <a:r>
              <a:rPr lang="es-CL" sz="2000" dirty="0"/>
              <a:t/>
            </a:r>
            <a:br>
              <a:rPr lang="es-CL" sz="2000" dirty="0"/>
            </a:br>
            <a:r>
              <a:rPr lang="es-CL" sz="2000" dirty="0"/>
              <a:t>Inscritos: </a:t>
            </a:r>
            <a:r>
              <a:rPr lang="es-CL" sz="2000" b="1" dirty="0" smtClean="0"/>
              <a:t>40</a:t>
            </a:r>
            <a:r>
              <a:rPr lang="es-CL" sz="2000" dirty="0" smtClean="0"/>
              <a:t> </a:t>
            </a:r>
            <a:r>
              <a:rPr lang="es-CL" sz="2000" dirty="0"/>
              <a:t>alumnos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CL" b="1" dirty="0" smtClean="0"/>
          </a:p>
          <a:p>
            <a:endParaRPr lang="es-CL" sz="2000" b="1" dirty="0" smtClean="0"/>
          </a:p>
          <a:p>
            <a:r>
              <a:rPr lang="es-CL" sz="2000" b="1" dirty="0" smtClean="0"/>
              <a:t>Fútbol en Estadio Nacional</a:t>
            </a:r>
            <a:r>
              <a:rPr lang="es-CL" sz="2000" dirty="0" smtClean="0"/>
              <a:t>:  Sábados de 9:00 a 14:00 horas.</a:t>
            </a:r>
            <a:br>
              <a:rPr lang="es-CL" sz="2000" dirty="0" smtClean="0"/>
            </a:br>
            <a:r>
              <a:rPr lang="es-CL" sz="2000" dirty="0" smtClean="0"/>
              <a:t>Alumnos promedio: </a:t>
            </a:r>
            <a:r>
              <a:rPr lang="es-CL" sz="2000" b="1" dirty="0" smtClean="0"/>
              <a:t>400</a:t>
            </a:r>
            <a:r>
              <a:rPr lang="es-CL" sz="2000" dirty="0" smtClean="0"/>
              <a:t> niños y jóvenes.</a:t>
            </a:r>
          </a:p>
          <a:p>
            <a:endParaRPr lang="es-CL" sz="2000" dirty="0"/>
          </a:p>
          <a:p>
            <a:r>
              <a:rPr lang="es-CL" sz="2000" b="1" dirty="0" smtClean="0"/>
              <a:t>Fútbol Americano</a:t>
            </a:r>
            <a:br>
              <a:rPr lang="es-CL" sz="2000" b="1" dirty="0" smtClean="0"/>
            </a:br>
            <a:r>
              <a:rPr lang="es-CL" sz="2000" b="1" dirty="0" smtClean="0"/>
              <a:t>Complejo Los Jardines</a:t>
            </a:r>
            <a:r>
              <a:rPr lang="es-CL" sz="2000" dirty="0" smtClean="0"/>
              <a:t/>
            </a:r>
            <a:br>
              <a:rPr lang="es-CL" sz="2000" dirty="0" smtClean="0"/>
            </a:br>
            <a:r>
              <a:rPr lang="es-CL" sz="2000" dirty="0" smtClean="0"/>
              <a:t>Sábados 9:00 a 11:00</a:t>
            </a:r>
            <a:br>
              <a:rPr lang="es-CL" sz="2000" dirty="0" smtClean="0"/>
            </a:br>
            <a:r>
              <a:rPr lang="es-CL" sz="2000" dirty="0" smtClean="0"/>
              <a:t>Inscritos: </a:t>
            </a:r>
            <a:r>
              <a:rPr lang="es-CL" sz="2000" b="1" dirty="0" smtClean="0"/>
              <a:t>50 </a:t>
            </a:r>
            <a:r>
              <a:rPr lang="es-CL" sz="2000" dirty="0" smtClean="0"/>
              <a:t>alumnos</a:t>
            </a:r>
          </a:p>
        </p:txBody>
      </p:sp>
    </p:spTree>
    <p:extLst>
      <p:ext uri="{BB962C8B-B14F-4D97-AF65-F5344CB8AC3E}">
        <p14:creationId xmlns:p14="http://schemas.microsoft.com/office/powerpoint/2010/main" val="292378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792088"/>
          </a:xfrm>
        </p:spPr>
        <p:txBody>
          <a:bodyPr/>
          <a:lstStyle/>
          <a:p>
            <a:r>
              <a:rPr lang="es-CL" dirty="0" smtClean="0"/>
              <a:t>Reseña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1484784"/>
            <a:ext cx="7772400" cy="4608512"/>
          </a:xfrm>
        </p:spPr>
        <p:txBody>
          <a:bodyPr>
            <a:normAutofit fontScale="70000" lnSpcReduction="20000"/>
          </a:bodyPr>
          <a:lstStyle/>
          <a:p>
            <a:pPr algn="l"/>
            <a:endParaRPr lang="es-CL" dirty="0" smtClean="0"/>
          </a:p>
          <a:p>
            <a:pPr algn="l"/>
            <a:endParaRPr lang="es-CL" dirty="0" smtClean="0"/>
          </a:p>
          <a:p>
            <a:pPr algn="l"/>
            <a:r>
              <a:rPr lang="es-CL" dirty="0" smtClean="0"/>
              <a:t>DURANTE EL AÑO 2012, LA CORPORACIÓN DE DEPORTES DE ÑUÑOA, IMPLEMENTÓ UN TOTAL DE 176 TALLERESDEPORTIVOS  Y/O  RECREATIVOS CORRESPONDIENTES A 39 DISCIPLINAS,  ASISTIENDO MAS DE 45.000 VECINOS REGISTRADOS.</a:t>
            </a:r>
          </a:p>
          <a:p>
            <a:pPr algn="l"/>
            <a:endParaRPr lang="es-CL" dirty="0" smtClean="0"/>
          </a:p>
          <a:p>
            <a:pPr algn="l"/>
            <a:r>
              <a:rPr lang="es-CL" dirty="0" smtClean="0"/>
              <a:t>EL AÑO 2013, LOS TALLERES EFECTIVAMENTE RELIZADOS ASCENDIERON A 207, ATENDIENDO A MAS DE 53 MIL VECINOS DE LA COMUNA QUE CONCURRIERON A LAS TRES SEDES EN LAS CUALES LA CORPORACIÓN REALIZA ESTAS ACTIVIDADES DEPORTIVAS Y RECREATIVAS: </a:t>
            </a:r>
          </a:p>
          <a:p>
            <a:pPr algn="l"/>
            <a:endParaRPr lang="es-CL" dirty="0" smtClean="0"/>
          </a:p>
          <a:p>
            <a:pPr algn="l">
              <a:buFont typeface="Arial" pitchFamily="34" charset="0"/>
              <a:buChar char="•"/>
            </a:pPr>
            <a:r>
              <a:rPr lang="es-CL" b="1" dirty="0" smtClean="0"/>
              <a:t>POLIDEPORTIVO DE ÑUÑOA CON 24.238 INSCRITOS</a:t>
            </a:r>
          </a:p>
          <a:p>
            <a:pPr algn="l">
              <a:buFont typeface="Arial" pitchFamily="34" charset="0"/>
              <a:buChar char="•"/>
            </a:pPr>
            <a:r>
              <a:rPr lang="es-CL" b="1" dirty="0" smtClean="0"/>
              <a:t>CLUB ÑUÑOA CON 4.562 INSCRITOS  </a:t>
            </a:r>
          </a:p>
          <a:p>
            <a:pPr algn="l">
              <a:buFont typeface="Arial" pitchFamily="34" charset="0"/>
              <a:buChar char="•"/>
            </a:pPr>
            <a:r>
              <a:rPr lang="es-CL" b="1" dirty="0" smtClean="0"/>
              <a:t>GIMNASIO CLUB ÑUÑOA PLAZA CON 11.171 INSCRITOS.</a:t>
            </a:r>
          </a:p>
          <a:p>
            <a:pPr algn="l"/>
            <a:endParaRPr lang="es-CL" dirty="0" smtClean="0"/>
          </a:p>
          <a:p>
            <a:pPr algn="l"/>
            <a:r>
              <a:rPr lang="es-CL" dirty="0" smtClean="0"/>
              <a:t>A LO ANTERIOR DEBE SUMARSE LOS VECINOS Y USUARIOS QUE SE INSCRIBIERON Y PARTICIPARON EN LOS TALLERES Y/O ESCUELAS DESARROLLADAS EN : </a:t>
            </a:r>
          </a:p>
          <a:p>
            <a:pPr algn="l"/>
            <a:endParaRPr lang="es-CL" dirty="0" smtClean="0"/>
          </a:p>
          <a:p>
            <a:pPr algn="l">
              <a:buFont typeface="Arial" pitchFamily="34" charset="0"/>
              <a:buChar char="•"/>
            </a:pPr>
            <a:r>
              <a:rPr lang="es-CL" b="1" dirty="0" smtClean="0"/>
              <a:t>SEDES DE J.V.</a:t>
            </a:r>
          </a:p>
          <a:p>
            <a:pPr algn="l">
              <a:buFont typeface="Arial" pitchFamily="34" charset="0"/>
              <a:buChar char="•"/>
            </a:pPr>
            <a:r>
              <a:rPr lang="es-CL" b="1" dirty="0" smtClean="0"/>
              <a:t>MULTICANCHAS DE LA COMUNA </a:t>
            </a:r>
          </a:p>
          <a:p>
            <a:pPr algn="l">
              <a:buFont typeface="Arial" pitchFamily="34" charset="0"/>
              <a:buChar char="•"/>
            </a:pPr>
            <a:r>
              <a:rPr lang="es-CL" b="1" dirty="0" smtClean="0"/>
              <a:t>COMPLEJOS DEPORTIVOS DEL ESTADIO NACIONAL, VILLA JAIME EYZAGUIRRE Y VILLA LOS JARDINES.</a:t>
            </a:r>
          </a:p>
          <a:p>
            <a:pPr algn="l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9520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9492"/>
            <a:ext cx="8229600" cy="9612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CL" sz="3200" dirty="0" smtClean="0"/>
              <a:t>Talleres deportivos para niños y jóvenes con Necesidades Especiales</a:t>
            </a:r>
            <a:endParaRPr lang="es-CL" sz="3200" dirty="0"/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354807"/>
              </p:ext>
            </p:extLst>
          </p:nvPr>
        </p:nvGraphicFramePr>
        <p:xfrm>
          <a:off x="1475656" y="1700808"/>
          <a:ext cx="5488940" cy="13644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44470"/>
                <a:gridCol w="2744470"/>
              </a:tblGrid>
              <a:tr h="272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Alumnos beneficiarios: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Colegio Hellen Keller</a:t>
                      </a:r>
                      <a:endParaRPr lang="es-C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2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Lugar de Desarrollo: 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Pista Mario Recordón</a:t>
                      </a:r>
                      <a:endParaRPr lang="es-C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2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Times New Roman"/>
                          <a:ea typeface="Times New Roman"/>
                        </a:rPr>
                        <a:t>Cantidad de alumnos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Times New Roman"/>
                          <a:ea typeface="Times New Roman"/>
                        </a:rPr>
                        <a:t> 9 alumnos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2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Días de ejecución</a:t>
                      </a:r>
                      <a:endParaRPr lang="es-C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Martes - Jueves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2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Horario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16:00 – 17:30 </a:t>
                      </a:r>
                      <a:r>
                        <a:rPr lang="es-ES" sz="1200" dirty="0" err="1">
                          <a:effectLst/>
                        </a:rPr>
                        <a:t>hrs</a:t>
                      </a:r>
                      <a:r>
                        <a:rPr lang="es-ES" sz="1200" dirty="0">
                          <a:effectLst/>
                        </a:rPr>
                        <a:t>.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5" name="14 Marcador de contenido"/>
          <p:cNvSpPr>
            <a:spLocks noGrp="1"/>
          </p:cNvSpPr>
          <p:nvPr>
            <p:ph idx="1"/>
          </p:nvPr>
        </p:nvSpPr>
        <p:spPr>
          <a:xfrm>
            <a:off x="395536" y="1052736"/>
            <a:ext cx="8301608" cy="5102027"/>
          </a:xfrm>
        </p:spPr>
        <p:txBody>
          <a:bodyPr/>
          <a:lstStyle/>
          <a:p>
            <a:pPr lvl="0"/>
            <a:endParaRPr lang="es-ES" sz="1200" b="1" dirty="0" smtClean="0"/>
          </a:p>
          <a:p>
            <a:pPr lvl="0"/>
            <a:r>
              <a:rPr lang="es-ES" sz="1400" b="1" dirty="0" smtClean="0"/>
              <a:t>Taller de Atletismo </a:t>
            </a:r>
            <a:r>
              <a:rPr lang="es-ES" sz="1400" b="1" dirty="0"/>
              <a:t>para discapacitados Visuales</a:t>
            </a:r>
          </a:p>
          <a:p>
            <a:pPr lvl="0"/>
            <a:endParaRPr lang="es-ES" sz="1400" b="1" dirty="0" smtClean="0"/>
          </a:p>
          <a:p>
            <a:pPr lvl="0"/>
            <a:endParaRPr lang="es-ES" sz="1400" b="1" dirty="0"/>
          </a:p>
          <a:p>
            <a:pPr lvl="0"/>
            <a:endParaRPr lang="es-ES" sz="1400" b="1" dirty="0" smtClean="0"/>
          </a:p>
          <a:p>
            <a:pPr lvl="0"/>
            <a:endParaRPr lang="es-ES" sz="1400" b="1" dirty="0"/>
          </a:p>
          <a:p>
            <a:pPr lvl="0"/>
            <a:endParaRPr lang="es-ES" sz="1200" b="1" dirty="0" smtClean="0"/>
          </a:p>
          <a:p>
            <a:pPr lvl="0"/>
            <a:endParaRPr lang="es-ES" sz="1200" b="1" dirty="0" smtClean="0"/>
          </a:p>
          <a:p>
            <a:pPr lvl="0"/>
            <a:endParaRPr lang="es-ES" sz="1200" b="1" dirty="0"/>
          </a:p>
          <a:p>
            <a:pPr lvl="0"/>
            <a:r>
              <a:rPr lang="es-ES" sz="1200" b="1" dirty="0" smtClean="0"/>
              <a:t>Importante </a:t>
            </a:r>
            <a:r>
              <a:rPr lang="es-ES" sz="1200" b="1" dirty="0"/>
              <a:t>: </a:t>
            </a:r>
            <a:r>
              <a:rPr lang="es-ES" sz="1200" dirty="0"/>
              <a:t>En </a:t>
            </a:r>
            <a:r>
              <a:rPr lang="es-ES" sz="1200" dirty="0" smtClean="0"/>
              <a:t>2013 se logró </a:t>
            </a:r>
            <a:r>
              <a:rPr lang="es-ES" sz="1200" dirty="0"/>
              <a:t>la inclusión en la selección nacional Paralímpica Para </a:t>
            </a:r>
            <a:r>
              <a:rPr lang="es-ES" sz="1200" dirty="0" err="1"/>
              <a:t>Odesur</a:t>
            </a:r>
            <a:r>
              <a:rPr lang="es-ES" sz="1200" dirty="0"/>
              <a:t> 2014 de la atleta velocista corredora de 100 - 200 -y 400 Metros Planos, Nicole Baeza, quién se encuentra entrenando con dicha selección</a:t>
            </a:r>
            <a:r>
              <a:rPr lang="es-ES" sz="1200" dirty="0" smtClean="0"/>
              <a:t>.</a:t>
            </a:r>
          </a:p>
          <a:p>
            <a:pPr lvl="0"/>
            <a:endParaRPr lang="es-ES" sz="1200" dirty="0"/>
          </a:p>
          <a:p>
            <a:pPr lvl="0"/>
            <a:r>
              <a:rPr lang="es-ES" sz="1400" b="1" dirty="0" smtClean="0"/>
              <a:t>Taller  de Hockey para Discapacitados Cognitivos</a:t>
            </a:r>
          </a:p>
          <a:p>
            <a:pPr lvl="0"/>
            <a:endParaRPr lang="es-ES" sz="1200" dirty="0"/>
          </a:p>
          <a:p>
            <a:pPr lvl="0"/>
            <a:endParaRPr lang="es-CL" sz="1200" dirty="0"/>
          </a:p>
          <a:p>
            <a:endParaRPr lang="es-CL" dirty="0" smtClean="0">
              <a:latin typeface="Antique Olive" pitchFamily="34" charset="0"/>
            </a:endParaRPr>
          </a:p>
        </p:txBody>
      </p:sp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735640"/>
              </p:ext>
            </p:extLst>
          </p:nvPr>
        </p:nvGraphicFramePr>
        <p:xfrm>
          <a:off x="1475656" y="4653135"/>
          <a:ext cx="5760640" cy="133683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80320"/>
                <a:gridCol w="2880320"/>
              </a:tblGrid>
              <a:tr h="267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Alumnos beneficiarios:</a:t>
                      </a:r>
                      <a:endParaRPr lang="es-C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Colegio Aurora de Chile</a:t>
                      </a:r>
                      <a:endParaRPr lang="es-C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7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Lugar de Desarrollo: </a:t>
                      </a:r>
                      <a:endParaRPr lang="es-C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Polideportivo de Ñuñoa</a:t>
                      </a:r>
                      <a:endParaRPr lang="es-C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7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Times New Roman"/>
                          <a:ea typeface="Times New Roman"/>
                        </a:rPr>
                        <a:t>Cantidad de Alumnos:</a:t>
                      </a:r>
                      <a:endParaRPr lang="es-C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Times New Roman"/>
                          <a:ea typeface="Times New Roman"/>
                        </a:rPr>
                        <a:t>19 alumnos</a:t>
                      </a:r>
                      <a:endParaRPr lang="es-C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7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Días de ejecución</a:t>
                      </a:r>
                      <a:endParaRPr lang="es-C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Lunes – Jueves</a:t>
                      </a:r>
                      <a:endParaRPr lang="es-C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7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Horario</a:t>
                      </a:r>
                      <a:endParaRPr lang="es-C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10:30 – 11:30 </a:t>
                      </a:r>
                      <a:r>
                        <a:rPr lang="es-ES" sz="1400" dirty="0" err="1">
                          <a:effectLst/>
                        </a:rPr>
                        <a:t>hrs</a:t>
                      </a:r>
                      <a:r>
                        <a:rPr lang="es-ES" sz="1400" dirty="0">
                          <a:effectLst/>
                        </a:rPr>
                        <a:t>.</a:t>
                      </a:r>
                      <a:endParaRPr lang="es-C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047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CL" sz="3200" dirty="0"/>
              <a:t>Talleres para niños y jóvenes con necesidades Especiales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es-CL" sz="1400" b="1" dirty="0" smtClean="0"/>
              <a:t>Taller de Tenis para niños con discapacidad Cognitiva</a:t>
            </a:r>
          </a:p>
          <a:p>
            <a:endParaRPr lang="es-CL" sz="1400" b="1" dirty="0"/>
          </a:p>
          <a:p>
            <a:endParaRPr lang="es-CL" sz="1400" b="1" dirty="0" smtClean="0"/>
          </a:p>
          <a:p>
            <a:endParaRPr lang="es-CL" sz="1400" b="1" dirty="0"/>
          </a:p>
          <a:p>
            <a:endParaRPr lang="es-CL" sz="1400" b="1" dirty="0" smtClean="0"/>
          </a:p>
          <a:p>
            <a:endParaRPr lang="es-CL" sz="1400" b="1" dirty="0"/>
          </a:p>
          <a:p>
            <a:endParaRPr lang="es-CL" sz="1400" b="1" dirty="0" smtClean="0"/>
          </a:p>
          <a:p>
            <a:endParaRPr lang="es-CL" sz="1400" b="1" dirty="0"/>
          </a:p>
          <a:p>
            <a:r>
              <a:rPr lang="es-ES" sz="1400" b="1" dirty="0"/>
              <a:t>Importante</a:t>
            </a:r>
            <a:r>
              <a:rPr lang="es-ES" sz="1400" dirty="0"/>
              <a:t>: Dos alumnos de esta </a:t>
            </a:r>
            <a:r>
              <a:rPr lang="es-ES" sz="1400" dirty="0" smtClean="0"/>
              <a:t>escuela </a:t>
            </a:r>
            <a:r>
              <a:rPr lang="es-ES" sz="1400" dirty="0"/>
              <a:t>formada </a:t>
            </a:r>
            <a:r>
              <a:rPr lang="es-ES" sz="1400" dirty="0" smtClean="0"/>
              <a:t>en 2013 fueron </a:t>
            </a:r>
            <a:r>
              <a:rPr lang="es-ES" sz="1400" dirty="0"/>
              <a:t>incluidos en la selección Chilena que participó del </a:t>
            </a:r>
            <a:r>
              <a:rPr lang="es-ES" sz="1400" dirty="0" err="1"/>
              <a:t>IV°</a:t>
            </a:r>
            <a:r>
              <a:rPr lang="es-ES" sz="1400" dirty="0"/>
              <a:t> Torneo Panamericano de Tenis, que se realizó en el mes de Agosto en la Ciudad de Santa Cruz ( Bolivia), El equipo chileno en lo colectivo se coronó Campeón </a:t>
            </a:r>
            <a:r>
              <a:rPr lang="es-ES" sz="1400" dirty="0" smtClean="0"/>
              <a:t>Panamericano. </a:t>
            </a:r>
            <a:r>
              <a:rPr lang="es-ES" sz="1400" dirty="0"/>
              <a:t>E</a:t>
            </a:r>
            <a:r>
              <a:rPr lang="es-ES" sz="1400" dirty="0" smtClean="0"/>
              <a:t>n </a:t>
            </a:r>
            <a:r>
              <a:rPr lang="es-ES" sz="1400" dirty="0"/>
              <a:t>lo individual, Matías </a:t>
            </a:r>
            <a:r>
              <a:rPr lang="es-ES" sz="1400" dirty="0" err="1"/>
              <a:t>Alvial</a:t>
            </a:r>
            <a:r>
              <a:rPr lang="es-ES" sz="1400" dirty="0"/>
              <a:t> se Coronó Campeón Panamericano en cancha naranja y su compañera de colegio Estrella Guzmán se coronó segunda en la misma cancha.</a:t>
            </a:r>
            <a:endParaRPr lang="es-CL" sz="1400" dirty="0"/>
          </a:p>
          <a:p>
            <a:endParaRPr lang="es-CL" sz="1400" b="1" dirty="0" smtClean="0"/>
          </a:p>
          <a:p>
            <a:endParaRPr lang="es-CL" sz="1400" b="1" dirty="0"/>
          </a:p>
          <a:p>
            <a:endParaRPr lang="es-CL" sz="1400" b="1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513631"/>
              </p:ext>
            </p:extLst>
          </p:nvPr>
        </p:nvGraphicFramePr>
        <p:xfrm>
          <a:off x="827584" y="1844824"/>
          <a:ext cx="6264696" cy="14544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32348"/>
                <a:gridCol w="3132348"/>
              </a:tblGrid>
              <a:tr h="2908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Alumnos beneficiarios: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Colegio Aurora de Chile</a:t>
                      </a:r>
                      <a:endParaRPr lang="es-C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08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Lugar de Desarrollo: </a:t>
                      </a:r>
                      <a:endParaRPr lang="es-C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Colegio Aurora de Chile</a:t>
                      </a:r>
                      <a:endParaRPr lang="es-C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08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Times New Roman"/>
                          <a:ea typeface="Times New Roman"/>
                        </a:rPr>
                        <a:t>Cantidad</a:t>
                      </a:r>
                      <a:r>
                        <a:rPr lang="es-CL" sz="1200" baseline="0" dirty="0" smtClean="0">
                          <a:effectLst/>
                          <a:latin typeface="Times New Roman"/>
                          <a:ea typeface="Times New Roman"/>
                        </a:rPr>
                        <a:t> de Alumnos: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Times New Roman"/>
                          <a:ea typeface="Times New Roman"/>
                        </a:rPr>
                        <a:t>14 niños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08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Días de ejecución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Lunes – Jueves</a:t>
                      </a:r>
                      <a:endParaRPr lang="es-C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08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Horario</a:t>
                      </a:r>
                      <a:endParaRPr lang="es-C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10:30 – 12:00 </a:t>
                      </a:r>
                      <a:r>
                        <a:rPr lang="es-ES" sz="1200" dirty="0" err="1">
                          <a:effectLst/>
                        </a:rPr>
                        <a:t>hrs</a:t>
                      </a:r>
                      <a:r>
                        <a:rPr lang="es-ES" sz="1200" dirty="0">
                          <a:effectLst/>
                        </a:rPr>
                        <a:t>.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Escuelas deportivas para Colegios Municipalizados</a:t>
            </a:r>
            <a:endParaRPr lang="es-CL" dirty="0"/>
          </a:p>
        </p:txBody>
      </p:sp>
      <p:graphicFrame>
        <p:nvGraphicFramePr>
          <p:cNvPr id="13" name="1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1157137"/>
              </p:ext>
            </p:extLst>
          </p:nvPr>
        </p:nvGraphicFramePr>
        <p:xfrm>
          <a:off x="1187624" y="1988840"/>
          <a:ext cx="5669280" cy="9144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44470"/>
                <a:gridCol w="292481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Alumnos beneficiarios: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COLEGIO COSTA RICA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Times New Roman"/>
                          <a:ea typeface="Times New Roman"/>
                        </a:rPr>
                        <a:t>Cantidad de inscritos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Lugar de Desarrollo: 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Pista Mario Recordón. Estadio Nacional</a:t>
                      </a:r>
                      <a:endParaRPr lang="es-C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Días de ejecución</a:t>
                      </a:r>
                      <a:endParaRPr lang="es-C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Lunes – miércoles </a:t>
                      </a:r>
                      <a:endParaRPr lang="es-C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Horario</a:t>
                      </a:r>
                      <a:endParaRPr lang="es-C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15:30 – 17:00 </a:t>
                      </a:r>
                      <a:r>
                        <a:rPr lang="es-ES" sz="1200" dirty="0" err="1">
                          <a:effectLst/>
                        </a:rPr>
                        <a:t>hrs</a:t>
                      </a:r>
                      <a:r>
                        <a:rPr lang="es-ES" sz="1200" dirty="0">
                          <a:effectLst/>
                        </a:rPr>
                        <a:t>.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637529"/>
              </p:ext>
            </p:extLst>
          </p:nvPr>
        </p:nvGraphicFramePr>
        <p:xfrm>
          <a:off x="1259632" y="3356992"/>
          <a:ext cx="5669280" cy="10195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44470"/>
                <a:gridCol w="2924810"/>
              </a:tblGrid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Alumnos beneficiarios: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COLEGIO JUAN MOYA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Times New Roman"/>
                          <a:ea typeface="Times New Roman"/>
                        </a:rPr>
                        <a:t>Cantidad de Inscritos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Times New Roman"/>
                          <a:ea typeface="Times New Roman"/>
                        </a:rPr>
                        <a:t>31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Lugar de Desarrollo: 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Pista Mario Recordón. Estadio Nacional</a:t>
                      </a:r>
                      <a:endParaRPr lang="es-C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Días de ejecución</a:t>
                      </a:r>
                      <a:endParaRPr lang="es-C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Martes – Viernes</a:t>
                      </a:r>
                      <a:endParaRPr lang="es-C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Horario</a:t>
                      </a:r>
                      <a:endParaRPr lang="es-C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16:00 – 17:30 </a:t>
                      </a:r>
                      <a:r>
                        <a:rPr lang="es-ES" sz="1200" dirty="0" err="1">
                          <a:effectLst/>
                        </a:rPr>
                        <a:t>hrs</a:t>
                      </a:r>
                      <a:r>
                        <a:rPr lang="es-ES" sz="1200" dirty="0">
                          <a:effectLst/>
                        </a:rPr>
                        <a:t>.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652159"/>
              </p:ext>
            </p:extLst>
          </p:nvPr>
        </p:nvGraphicFramePr>
        <p:xfrm>
          <a:off x="1115616" y="5013176"/>
          <a:ext cx="5976664" cy="12744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93273"/>
                <a:gridCol w="3083391"/>
              </a:tblGrid>
              <a:tr h="2548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Alumnos beneficiarios: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COLEGIO EDUARDO FREI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48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Times New Roman"/>
                          <a:ea typeface="Times New Roman"/>
                        </a:rPr>
                        <a:t>Cantidad de Inscritos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Times New Roman"/>
                          <a:ea typeface="Times New Roman"/>
                        </a:rPr>
                        <a:t>35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48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Lugar de Desarrollo: 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Pista Mario Recordón. Estadio Nacional</a:t>
                      </a:r>
                      <a:endParaRPr lang="es-C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48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Días de ejecución</a:t>
                      </a:r>
                      <a:endParaRPr lang="es-C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Miércoles - Viernes </a:t>
                      </a:r>
                      <a:endParaRPr lang="es-C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48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Horario</a:t>
                      </a:r>
                      <a:endParaRPr lang="es-C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15:30 – 17:00 </a:t>
                      </a:r>
                      <a:r>
                        <a:rPr lang="es-ES" sz="1200" dirty="0" err="1">
                          <a:effectLst/>
                        </a:rPr>
                        <a:t>hrs</a:t>
                      </a:r>
                      <a:r>
                        <a:rPr lang="es-ES" sz="1200" dirty="0">
                          <a:effectLst/>
                        </a:rPr>
                        <a:t>.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83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Escuelas deportivas para Colegios Municipalizados</a:t>
            </a:r>
            <a:endParaRPr lang="es-CL" dirty="0"/>
          </a:p>
        </p:txBody>
      </p:sp>
      <p:graphicFrame>
        <p:nvGraphicFramePr>
          <p:cNvPr id="3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6490855"/>
              </p:ext>
            </p:extLst>
          </p:nvPr>
        </p:nvGraphicFramePr>
        <p:xfrm>
          <a:off x="971600" y="1844824"/>
          <a:ext cx="5669280" cy="9144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44470"/>
                <a:gridCol w="292481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Alumnos beneficiarios: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COLEGIO JOSÉ TORIBIO MEDINA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Times New Roman"/>
                          <a:ea typeface="Times New Roman"/>
                        </a:rPr>
                        <a:t>Cantidad de Alumnos: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Lugar de Desarrollo: 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Pista Mario Recordón. Estadio Nacional</a:t>
                      </a:r>
                      <a:endParaRPr lang="es-C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Días de ejecución</a:t>
                      </a:r>
                      <a:endParaRPr lang="es-C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Martes - Jueves</a:t>
                      </a:r>
                      <a:endParaRPr lang="es-C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Horario</a:t>
                      </a:r>
                      <a:endParaRPr lang="es-C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16:30 – 18:00 </a:t>
                      </a:r>
                      <a:r>
                        <a:rPr lang="es-ES" sz="1200" dirty="0" err="1">
                          <a:effectLst/>
                        </a:rPr>
                        <a:t>hrs</a:t>
                      </a:r>
                      <a:r>
                        <a:rPr lang="es-ES" sz="1200" dirty="0">
                          <a:effectLst/>
                        </a:rPr>
                        <a:t>.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430662"/>
              </p:ext>
            </p:extLst>
          </p:nvPr>
        </p:nvGraphicFramePr>
        <p:xfrm>
          <a:off x="899592" y="2996952"/>
          <a:ext cx="5760640" cy="118443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88697"/>
                <a:gridCol w="2971943"/>
              </a:tblGrid>
              <a:tr h="2368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Alumnos beneficiarios: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INTERNADO NACIONAL FEMENINO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68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Times New Roman"/>
                          <a:ea typeface="Times New Roman"/>
                        </a:rPr>
                        <a:t>Cantidad de Alumnos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Times New Roman"/>
                          <a:ea typeface="Times New Roman"/>
                        </a:rPr>
                        <a:t>19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68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Lugar de Desarrollo: 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Pista Mario </a:t>
                      </a:r>
                      <a:r>
                        <a:rPr lang="es-ES" sz="1200" dirty="0" err="1">
                          <a:effectLst/>
                        </a:rPr>
                        <a:t>Recordón</a:t>
                      </a:r>
                      <a:r>
                        <a:rPr lang="es-ES" sz="1200" dirty="0">
                          <a:effectLst/>
                        </a:rPr>
                        <a:t>. Estadio Nacional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68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Días de ejecución</a:t>
                      </a:r>
                      <a:endParaRPr lang="es-C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Lunes - Miércoles </a:t>
                      </a:r>
                      <a:endParaRPr lang="es-C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68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Horario</a:t>
                      </a:r>
                      <a:endParaRPr lang="es-C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16:00 – 17:30 </a:t>
                      </a:r>
                      <a:r>
                        <a:rPr lang="es-ES" sz="1200" dirty="0" err="1">
                          <a:effectLst/>
                        </a:rPr>
                        <a:t>hrs</a:t>
                      </a:r>
                      <a:r>
                        <a:rPr lang="es-ES" sz="1200" dirty="0">
                          <a:effectLst/>
                        </a:rPr>
                        <a:t>.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781968"/>
              </p:ext>
            </p:extLst>
          </p:nvPr>
        </p:nvGraphicFramePr>
        <p:xfrm>
          <a:off x="899592" y="4437112"/>
          <a:ext cx="5714960" cy="99459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66583"/>
                <a:gridCol w="2948377"/>
              </a:tblGrid>
              <a:tr h="1989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Alumnos beneficiarios: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COLEGIO AUGUSTO D' HALMAR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89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Times New Roman"/>
                          <a:ea typeface="Times New Roman"/>
                        </a:rPr>
                        <a:t>Cantidad de Alumnos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89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Lugar de Desarrollo: 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Pista Mario Recordón. Estadio Nacional</a:t>
                      </a:r>
                      <a:endParaRPr lang="es-C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89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Días de ejecución</a:t>
                      </a:r>
                      <a:endParaRPr lang="es-C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Miércoles </a:t>
                      </a:r>
                      <a:endParaRPr lang="es-C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89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Horario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15:30 – 17:00 </a:t>
                      </a:r>
                      <a:r>
                        <a:rPr lang="es-ES" sz="1200" dirty="0" err="1">
                          <a:effectLst/>
                        </a:rPr>
                        <a:t>hrs</a:t>
                      </a:r>
                      <a:r>
                        <a:rPr lang="es-ES" sz="1200" dirty="0">
                          <a:effectLst/>
                        </a:rPr>
                        <a:t>.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115616" y="5805264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Total de Colegios Municipalizados con Escuelas Deportivas: 6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8096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Escuelas para Deporte Competitivo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b="1" dirty="0" smtClean="0"/>
              <a:t>Fútbol Masculino</a:t>
            </a:r>
          </a:p>
          <a:p>
            <a:r>
              <a:rPr lang="es-CL" b="1" dirty="0" smtClean="0"/>
              <a:t>Fútbol Femenino</a:t>
            </a:r>
          </a:p>
          <a:p>
            <a:r>
              <a:rPr lang="es-CL" b="1" dirty="0" smtClean="0"/>
              <a:t>Voleibol</a:t>
            </a:r>
          </a:p>
          <a:p>
            <a:r>
              <a:rPr lang="es-CL" b="1" dirty="0" smtClean="0"/>
              <a:t>Básquetbol</a:t>
            </a:r>
          </a:p>
          <a:p>
            <a:r>
              <a:rPr lang="es-CL" b="1" dirty="0" smtClean="0"/>
              <a:t>Karate</a:t>
            </a:r>
          </a:p>
          <a:p>
            <a:r>
              <a:rPr lang="es-CL" b="1" dirty="0" smtClean="0"/>
              <a:t>Atletismo</a:t>
            </a:r>
          </a:p>
          <a:p>
            <a:r>
              <a:rPr lang="es-CL" b="1" dirty="0" smtClean="0"/>
              <a:t>Rugby</a:t>
            </a:r>
          </a:p>
          <a:p>
            <a:r>
              <a:rPr lang="es-CL" b="1" dirty="0" smtClean="0"/>
              <a:t>Fútbol Americano</a:t>
            </a:r>
          </a:p>
          <a:p>
            <a:r>
              <a:rPr lang="es-CL" b="1" dirty="0" smtClean="0"/>
              <a:t>Halterofilia</a:t>
            </a:r>
          </a:p>
          <a:p>
            <a:r>
              <a:rPr lang="es-CL" b="1" dirty="0" smtClean="0"/>
              <a:t>Tenis de Mesa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3647146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800" dirty="0" smtClean="0"/>
              <a:t>Programa especial</a:t>
            </a:r>
            <a:br>
              <a:rPr lang="es-CL" sz="4800" dirty="0" smtClean="0"/>
            </a:br>
            <a:r>
              <a:rPr lang="es-CL" sz="4800" dirty="0" smtClean="0"/>
              <a:t>“Verano Entretenido 2013”</a:t>
            </a:r>
            <a:endParaRPr lang="es-CL" sz="4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s-CL" b="1" dirty="0" smtClean="0"/>
          </a:p>
          <a:p>
            <a:r>
              <a:rPr lang="es-CL" dirty="0" smtClean="0"/>
              <a:t>Programa desarrollado en  </a:t>
            </a:r>
            <a:r>
              <a:rPr lang="es-CL" b="1" dirty="0" smtClean="0"/>
              <a:t>4 parques de la comuna: </a:t>
            </a:r>
            <a:r>
              <a:rPr lang="es-CL" dirty="0" smtClean="0"/>
              <a:t> SANTA JULIA, PARQUE RAMÓN CRUZ, PARQUE SAN EUGENIO Y PLAZA FRANCKE. </a:t>
            </a:r>
          </a:p>
          <a:p>
            <a:pPr>
              <a:buNone/>
            </a:pPr>
            <a:r>
              <a:rPr lang="es-CL" dirty="0" smtClean="0"/>
              <a:t>	Sábado y domingos de 10.00 a19.00 hrs.</a:t>
            </a:r>
          </a:p>
          <a:p>
            <a:pPr>
              <a:buNone/>
            </a:pPr>
            <a:r>
              <a:rPr lang="es-CL" dirty="0" smtClean="0"/>
              <a:t>	ADULTOS:  YOGA, PILATES, BEILE ENTRETENIDO.</a:t>
            </a:r>
          </a:p>
          <a:p>
            <a:pPr>
              <a:buNone/>
            </a:pPr>
            <a:r>
              <a:rPr lang="es-CL" dirty="0" smtClean="0"/>
              <a:t>	ÑIÑOS:  JUEGOS INFLABLES DE AGUA</a:t>
            </a:r>
          </a:p>
          <a:p>
            <a:pPr>
              <a:buNone/>
            </a:pPr>
            <a:endParaRPr lang="es-CL" dirty="0" smtClean="0"/>
          </a:p>
          <a:p>
            <a:pPr>
              <a:buNone/>
            </a:pPr>
            <a:r>
              <a:rPr lang="es-CL" dirty="0" smtClean="0"/>
              <a:t>	Programa desarrollado en</a:t>
            </a:r>
            <a:r>
              <a:rPr lang="es-CL" b="1" dirty="0" smtClean="0"/>
              <a:t> </a:t>
            </a:r>
            <a:r>
              <a:rPr lang="es-CL" b="1" dirty="0" err="1" smtClean="0"/>
              <a:t>multicanchas</a:t>
            </a:r>
            <a:r>
              <a:rPr lang="es-CL" b="1" dirty="0" smtClean="0"/>
              <a:t> de Villas Sociales: </a:t>
            </a:r>
            <a:r>
              <a:rPr lang="es-CL" dirty="0" smtClean="0"/>
              <a:t>Rosita </a:t>
            </a:r>
            <a:r>
              <a:rPr lang="es-CL" dirty="0" err="1" smtClean="0"/>
              <a:t>Renard</a:t>
            </a:r>
            <a:r>
              <a:rPr lang="es-CL" dirty="0" smtClean="0"/>
              <a:t>,  Salvador Cruz Gana y Villa Los Jardines.  </a:t>
            </a:r>
          </a:p>
          <a:p>
            <a:pPr>
              <a:buNone/>
            </a:pPr>
            <a:r>
              <a:rPr lang="es-CL" dirty="0" smtClean="0"/>
              <a:t>	Lunes a jueves de 11.30 a 19.00 hrs. </a:t>
            </a:r>
          </a:p>
          <a:p>
            <a:pPr>
              <a:buNone/>
            </a:pPr>
            <a:r>
              <a:rPr lang="es-CL" dirty="0" smtClean="0"/>
              <a:t>	</a:t>
            </a:r>
            <a:r>
              <a:rPr lang="es-CL" dirty="0" err="1" smtClean="0"/>
              <a:t>Ñiños</a:t>
            </a:r>
            <a:r>
              <a:rPr lang="es-CL" dirty="0" smtClean="0"/>
              <a:t>:  JUEGOS INFLABLES DE AGUA.</a:t>
            </a:r>
          </a:p>
          <a:p>
            <a:endParaRPr lang="es-CL" dirty="0"/>
          </a:p>
          <a:p>
            <a:r>
              <a:rPr lang="es-CL" b="1" dirty="0" smtClean="0"/>
              <a:t>Vecinos asistentes entre enero y febrero: 8.000 personas de las cuales el 89 %  fueron niños (7.120 aprox.)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226094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8" name="17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451" y="3192773"/>
            <a:ext cx="4886969" cy="3665227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158" y="2311"/>
            <a:ext cx="4520550" cy="3390413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360" y="3392725"/>
            <a:ext cx="4424348" cy="3465276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80"/>
            <a:ext cx="4696158" cy="352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6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s-CL" sz="3100" dirty="0" smtClean="0"/>
              <a:t>Calendarización Eventos y Torneos Masivos 2013</a:t>
            </a:r>
            <a:r>
              <a:rPr lang="es-CL" dirty="0" smtClean="0"/>
              <a:t/>
            </a:r>
            <a:br>
              <a:rPr lang="es-CL" dirty="0" smtClean="0"/>
            </a:br>
            <a:endParaRPr lang="es-CL" sz="16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5484208"/>
              </p:ext>
            </p:extLst>
          </p:nvPr>
        </p:nvGraphicFramePr>
        <p:xfrm>
          <a:off x="1259632" y="816451"/>
          <a:ext cx="6840760" cy="6035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4280"/>
                <a:gridCol w="662638"/>
                <a:gridCol w="5043842"/>
              </a:tblGrid>
              <a:tr h="12393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Marzo</a:t>
                      </a:r>
                      <a:endParaRPr lang="es-CL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00" marR="4020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D 24</a:t>
                      </a:r>
                      <a:endParaRPr lang="es-C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00" marR="4020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CORRIDA ATLETICA DIURNA -ÑUÑOA</a:t>
                      </a:r>
                      <a:endParaRPr lang="es-CL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HORARIO:  09:00 – 11:30 aproximadamente.</a:t>
                      </a:r>
                      <a:endParaRPr lang="es-CL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CARACTERISTICAS DEL EVENTO:</a:t>
                      </a:r>
                      <a:endParaRPr lang="es-CL" sz="12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s-ES" sz="1200" dirty="0">
                          <a:effectLst/>
                        </a:rPr>
                        <a:t>Corrida Familiar de 5 Kilómetros     (5K)</a:t>
                      </a:r>
                      <a:endParaRPr lang="es-CL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Corrida Federada de 10 Kilómetros (10K</a:t>
                      </a:r>
                      <a:r>
                        <a:rPr lang="es-ES" sz="1200" dirty="0" smtClean="0">
                          <a:effectLst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Times New Roman"/>
                          <a:ea typeface="Times New Roman"/>
                        </a:rPr>
                        <a:t>Participación </a:t>
                      </a:r>
                      <a:r>
                        <a:rPr lang="es-ES" sz="1200" dirty="0" err="1" smtClean="0">
                          <a:effectLst/>
                          <a:latin typeface="Times New Roman"/>
                          <a:ea typeface="Times New Roman"/>
                        </a:rPr>
                        <a:t>aprozimada</a:t>
                      </a:r>
                      <a:r>
                        <a:rPr lang="es-ES" sz="1200" dirty="0" smtClean="0">
                          <a:effectLst/>
                          <a:latin typeface="Times New Roman"/>
                          <a:ea typeface="Times New Roman"/>
                        </a:rPr>
                        <a:t>: 2.000 atletas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00" marR="40200" marT="0" marB="0" anchor="b"/>
                </a:tc>
              </a:tr>
              <a:tr h="7081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Abril</a:t>
                      </a:r>
                      <a:endParaRPr lang="es-C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00" marR="4020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S 20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00" marR="4020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CROSS COUNTRY ESCOLAR VERANO</a:t>
                      </a:r>
                      <a:endParaRPr lang="es-CL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Lugar Parque Santa Julia                                                                                                                                                     Horario: 10:00 - 12:00 </a:t>
                      </a:r>
                      <a:r>
                        <a:rPr lang="es-ES" sz="1200" dirty="0" err="1">
                          <a:effectLst/>
                        </a:rPr>
                        <a:t>hrs</a:t>
                      </a:r>
                      <a:r>
                        <a:rPr lang="es-ES" sz="1200" dirty="0">
                          <a:effectLst/>
                        </a:rPr>
                        <a:t>.         </a:t>
                      </a:r>
                      <a:endParaRPr lang="es-ES" sz="12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25 colegios participantes                                                                                                                                          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00" marR="40200" marT="0" marB="0" anchor="b"/>
                </a:tc>
              </a:tr>
              <a:tr h="7081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    Mayo</a:t>
                      </a:r>
                      <a:endParaRPr lang="es-C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00" marR="4020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D 05</a:t>
                      </a:r>
                      <a:endParaRPr lang="es-C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00" marR="4020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DIA DEL DEPORTE</a:t>
                      </a:r>
                      <a:r>
                        <a:rPr lang="es-ES" sz="1200" dirty="0" smtClean="0">
                          <a:effectLst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Times New Roman"/>
                          <a:ea typeface="Times New Roman"/>
                        </a:rPr>
                        <a:t>Horario: de 11:00 a 14:00 horas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Times New Roman"/>
                          <a:ea typeface="Times New Roman"/>
                        </a:rPr>
                        <a:t>Muestra de 22 talleres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Times New Roman"/>
                          <a:ea typeface="Times New Roman"/>
                        </a:rPr>
                        <a:t>1.000 Asistentes</a:t>
                      </a:r>
                      <a:r>
                        <a:rPr lang="es-ES" sz="12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s-ES" sz="1200" baseline="0" dirty="0" err="1" smtClean="0">
                          <a:effectLst/>
                          <a:latin typeface="Times New Roman"/>
                          <a:ea typeface="Times New Roman"/>
                        </a:rPr>
                        <a:t>aproximadados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00" marR="40200" marT="0" marB="0" anchor="b"/>
                </a:tc>
              </a:tr>
              <a:tr h="1062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Mayo</a:t>
                      </a:r>
                      <a:endParaRPr lang="es-C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00" marR="4020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S 11</a:t>
                      </a:r>
                      <a:endParaRPr lang="es-C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00" marR="4020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INICIO TORNEO JUEGOS DEPORTIVOS ESCOLARES EN LAS ESPECIALIDADES DE BASQUETBOL - VOLEIBOL - FUTBOL  - HANDBOL – TENIS DE MESA</a:t>
                      </a:r>
                      <a:endParaRPr lang="es-CL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Lugar: Cancha de Futbol Estadio Nacional – </a:t>
                      </a:r>
                      <a:endParaRPr lang="es-CL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Polideportivo Corporación de Deportes – </a:t>
                      </a:r>
                      <a:endParaRPr lang="es-CL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r>
                        <a:rPr lang="es-ES" sz="1200" dirty="0" smtClean="0">
                          <a:effectLst/>
                        </a:rPr>
                        <a:t>13 colegios participantes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00" marR="40200" marT="0" marB="0" anchor="b"/>
                </a:tc>
              </a:tr>
              <a:tr h="14267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Mayo </a:t>
                      </a:r>
                      <a:endParaRPr lang="es-C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00" marR="4020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 25</a:t>
                      </a:r>
                      <a:endParaRPr lang="es-C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00" marR="4020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TORNEO ATLETICO INTERCOMUNAL APERTURA ÑUÑOA – 2013 </a:t>
                      </a:r>
                      <a:endParaRPr lang="es-CL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Lugar: Estadio Nacional Pista Mario </a:t>
                      </a:r>
                      <a:r>
                        <a:rPr lang="es-ES" sz="1200" dirty="0" err="1">
                          <a:effectLst/>
                        </a:rPr>
                        <a:t>Recordón</a:t>
                      </a:r>
                      <a:endParaRPr lang="es-CL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Horario: 09:00 - 14:30 </a:t>
                      </a:r>
                      <a:r>
                        <a:rPr lang="es-ES" sz="1200" dirty="0" err="1">
                          <a:effectLst/>
                        </a:rPr>
                        <a:t>hrs</a:t>
                      </a:r>
                      <a:r>
                        <a:rPr lang="es-ES" sz="1200" dirty="0">
                          <a:effectLst/>
                        </a:rPr>
                        <a:t>                                                                                                                                                    Participan damas y Varones alumnos regulares de colegios Municipalizados, Subvencionados y particulares.        </a:t>
                      </a:r>
                      <a:endParaRPr lang="es-CL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Categorías Penecas - Preparatoria - Infantil y Selección:</a:t>
                      </a:r>
                      <a:endParaRPr lang="es-CL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4° Básico a IV medio.   </a:t>
                      </a:r>
                      <a:endParaRPr lang="es-ES" sz="12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Times New Roman"/>
                          <a:ea typeface="Times New Roman"/>
                        </a:rPr>
                        <a:t>1.5000 atletas inscritos.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00" marR="40200" marT="0" marB="0" anchor="b"/>
                </a:tc>
              </a:tr>
              <a:tr h="7081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Junio</a:t>
                      </a:r>
                      <a:endParaRPr lang="es-C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00" marR="4020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 15</a:t>
                      </a:r>
                      <a:endParaRPr lang="es-C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00" marR="4020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CROSS COUNTRY ESCOLAR OTOÑO</a:t>
                      </a:r>
                      <a:endParaRPr lang="es-CL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Lugar Parque Santa Julia                                                                                                                                                     </a:t>
                      </a:r>
                      <a:r>
                        <a:rPr lang="pt-BR" sz="1200" dirty="0" err="1">
                          <a:effectLst/>
                        </a:rPr>
                        <a:t>Horario</a:t>
                      </a:r>
                      <a:r>
                        <a:rPr lang="pt-BR" sz="1200" dirty="0">
                          <a:effectLst/>
                        </a:rPr>
                        <a:t>: 10:00 - 12:00 </a:t>
                      </a:r>
                      <a:r>
                        <a:rPr lang="pt-BR" sz="1200" dirty="0" err="1">
                          <a:effectLst/>
                        </a:rPr>
                        <a:t>hrs</a:t>
                      </a:r>
                      <a:r>
                        <a:rPr lang="pt-BR" sz="1200" dirty="0">
                          <a:effectLst/>
                        </a:rPr>
                        <a:t>        </a:t>
                      </a:r>
                      <a:endParaRPr lang="pt-BR" sz="12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20 </a:t>
                      </a:r>
                      <a:r>
                        <a:rPr lang="pt-BR" sz="1200" dirty="0" err="1" smtClean="0">
                          <a:effectLst/>
                        </a:rPr>
                        <a:t>colegios</a:t>
                      </a:r>
                      <a:r>
                        <a:rPr lang="pt-BR" sz="1200" dirty="0" smtClean="0">
                          <a:effectLst/>
                        </a:rPr>
                        <a:t> participantes                                                                                                                                           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00" marR="4020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956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Calendarización 2013</a:t>
            </a:r>
            <a:endParaRPr lang="es-CL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6407879"/>
              </p:ext>
            </p:extLst>
          </p:nvPr>
        </p:nvGraphicFramePr>
        <p:xfrm>
          <a:off x="1331640" y="116631"/>
          <a:ext cx="6480719" cy="67831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4580"/>
                <a:gridCol w="627762"/>
                <a:gridCol w="4778377"/>
              </a:tblGrid>
              <a:tr h="1018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     Julio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87" marR="3738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S 13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87" marR="3738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TERMINO TORNEO JUEGOS DEPORTIVOS ESCOLARES EN LAS ESPECIALIDADES DE BASQUETBOL - VOLEIBOL - FUTBOL  - HANDBOL – TENIS DE MESA</a:t>
                      </a:r>
                      <a:endParaRPr lang="es-CL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Lugar: Cancha de Futbol Estadio Nacional – </a:t>
                      </a:r>
                      <a:endParaRPr lang="es-CL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Polideportivo Corporación de Deportes – </a:t>
                      </a:r>
                      <a:endParaRPr lang="es-CL" sz="1200" dirty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r>
                        <a:rPr lang="es-ES" sz="1200" dirty="0" smtClean="0">
                          <a:effectLst/>
                        </a:rPr>
                        <a:t>13 colegios participantes</a:t>
                      </a:r>
                      <a:endParaRPr lang="es-CL" sz="12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87" marR="37387" marT="0" marB="0" anchor="b"/>
                </a:tc>
              </a:tr>
              <a:tr h="13579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Agosto</a:t>
                      </a:r>
                      <a:endParaRPr lang="es-C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87" marR="3738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S 17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87" marR="3738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TORNEO ATLETICO INTERCOMUNAL CLAUSURA ÑUÑOA 2013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es-CL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Lugar: Estadio Nacional Pista Mario </a:t>
                      </a:r>
                      <a:r>
                        <a:rPr lang="es-ES" sz="1200" dirty="0" err="1">
                          <a:effectLst/>
                        </a:rPr>
                        <a:t>Recordón</a:t>
                      </a:r>
                      <a:endParaRPr lang="es-CL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Horario: 09:00 - 14:30 </a:t>
                      </a:r>
                      <a:r>
                        <a:rPr lang="es-ES" sz="1200" dirty="0" err="1">
                          <a:effectLst/>
                        </a:rPr>
                        <a:t>hrs</a:t>
                      </a:r>
                      <a:r>
                        <a:rPr lang="es-ES" sz="1200" dirty="0">
                          <a:effectLst/>
                        </a:rPr>
                        <a:t>                                                                                                                                                       Participan damas y Varones alumnos regulares de colegios Municipalizados, Subvencionados y 4 categorías Penecas - Preparatoria - Infantil y Selección:</a:t>
                      </a:r>
                      <a:endParaRPr lang="es-CL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 4° Básico a IV medio.   </a:t>
                      </a:r>
                      <a:endParaRPr lang="es-ES" sz="12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Times New Roman"/>
                          <a:ea typeface="Times New Roman"/>
                        </a:rPr>
                        <a:t>2.000</a:t>
                      </a:r>
                      <a:r>
                        <a:rPr lang="es-ES" sz="1200" baseline="0" dirty="0" smtClean="0">
                          <a:effectLst/>
                          <a:latin typeface="Times New Roman"/>
                          <a:ea typeface="Times New Roman"/>
                        </a:rPr>
                        <a:t> atletas inscritos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87" marR="37387" marT="0" marB="0" anchor="b"/>
                </a:tc>
              </a:tr>
              <a:tr h="3920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Agosto</a:t>
                      </a:r>
                      <a:endParaRPr lang="es-C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87" marR="3738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30</a:t>
                      </a:r>
                      <a:endParaRPr lang="es-C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87" marR="3738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  FIESTA PASAMOS AGOSTO  para adultos mayores de la comuna</a:t>
                      </a:r>
                      <a:endParaRPr lang="es-CL" sz="12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87" marR="37387" marT="0" marB="0" anchor="b"/>
                </a:tc>
              </a:tr>
              <a:tr h="6789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Septiembre</a:t>
                      </a:r>
                      <a:endParaRPr lang="es-C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87" marR="3738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 07</a:t>
                      </a:r>
                      <a:endParaRPr lang="es-C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87" marR="3738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CROSS COUNTRY ESCOLAR - PRIMAVERA</a:t>
                      </a:r>
                      <a:endParaRPr lang="es-CL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Lugar Parque Santa Julia                                                                                                                                                     Horario: 10:00 - 12:00 </a:t>
                      </a:r>
                      <a:r>
                        <a:rPr lang="es-ES" sz="1200" dirty="0" err="1">
                          <a:effectLst/>
                        </a:rPr>
                        <a:t>hrs</a:t>
                      </a:r>
                      <a:r>
                        <a:rPr lang="es-ES" sz="1200" dirty="0">
                          <a:effectLst/>
                        </a:rPr>
                        <a:t>            </a:t>
                      </a:r>
                      <a:endParaRPr lang="es-ES" sz="12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18 Colegios participantes                                                                                                                                       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87" marR="37387" marT="0" marB="0" anchor="b"/>
                </a:tc>
              </a:tr>
              <a:tr h="3823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Septiembre</a:t>
                      </a:r>
                      <a:endParaRPr lang="es-C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87" marR="3738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17 - 21</a:t>
                      </a:r>
                      <a:endParaRPr lang="es-C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87" marR="3738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FIESTA CHILENA </a:t>
                      </a:r>
                      <a:endParaRPr lang="es-CL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JUEGOS </a:t>
                      </a:r>
                      <a:r>
                        <a:rPr lang="es-ES" sz="1200" dirty="0" smtClean="0">
                          <a:effectLst/>
                        </a:rPr>
                        <a:t>TIPICOS</a:t>
                      </a:r>
                    </a:p>
                  </a:txBody>
                  <a:tcPr marL="37387" marR="37387" marT="0" marB="0" anchor="b"/>
                </a:tc>
              </a:tr>
              <a:tr h="1018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Noviembre</a:t>
                      </a:r>
                      <a:endParaRPr lang="es-C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87" marR="3738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D 17</a:t>
                      </a:r>
                      <a:endParaRPr lang="es-C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87" marR="37387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CORRIDA ATLETICA ESCOLAR 2013</a:t>
                      </a:r>
                      <a:endParaRPr lang="es-CL" sz="12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s-MX" sz="1200" dirty="0">
                          <a:effectLst/>
                        </a:rPr>
                        <a:t>Corrida Escolar Infantil de 3 Kilómetros (3K) </a:t>
                      </a:r>
                      <a:endParaRPr lang="es-CL" sz="1200" dirty="0">
                        <a:effectLst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(13 – 15 años) -  Nacidos Años 00 - 98</a:t>
                      </a:r>
                      <a:endParaRPr lang="es-CL" sz="12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s-MX" sz="1200" dirty="0">
                          <a:effectLst/>
                        </a:rPr>
                        <a:t>Corrida Escolar Juvenil de 5 Kilómetros (5K) </a:t>
                      </a:r>
                      <a:endParaRPr lang="es-CL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               (16 – 18 años) -  Nacidos Años 95 </a:t>
                      </a:r>
                      <a:r>
                        <a:rPr lang="es-MX" sz="1200" dirty="0" smtClean="0">
                          <a:effectLst/>
                        </a:rPr>
                        <a:t>– 97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Times New Roman"/>
                          <a:ea typeface="Times New Roman"/>
                        </a:rPr>
                        <a:t>Participaron 1.200 estudiantes de Ñuñoa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87" marR="37387" marT="0" marB="0" anchor="b"/>
                </a:tc>
              </a:tr>
              <a:tr h="8487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Octubre</a:t>
                      </a:r>
                      <a:endParaRPr lang="es-C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87" marR="3738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 26</a:t>
                      </a:r>
                      <a:endParaRPr lang="es-C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87" marR="3738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TORNEO MASIVO DE FUTBOLITO INTERESCOLAR COMUNAL</a:t>
                      </a:r>
                      <a:endParaRPr lang="es-CL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Lugar: 		     Canchas de pasto interior Estadio Nacional.</a:t>
                      </a:r>
                      <a:endParaRPr lang="es-CL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Categoría Mini:       Varones Nacidos años 2000  y 2001</a:t>
                      </a:r>
                      <a:r>
                        <a:rPr lang="es-ES" sz="1200" dirty="0" smtClean="0">
                          <a:effectLst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Times New Roman"/>
                          <a:ea typeface="Times New Roman"/>
                        </a:rPr>
                        <a:t>Participaron 8 colegios de Ñuñoa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87" marR="37387" marT="0" marB="0" anchor="b"/>
                </a:tc>
              </a:tr>
              <a:tr h="509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Diciembre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87" marR="3738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27</a:t>
                      </a:r>
                      <a:endParaRPr lang="es-C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87" marR="3738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GALA DE FIN DE AÑO</a:t>
                      </a:r>
                      <a:endParaRPr lang="es-CL" sz="12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r>
                        <a:rPr lang="es-MX" sz="1200" dirty="0" smtClean="0">
                          <a:effectLst/>
                        </a:rPr>
                        <a:t>Presentación de talleres deportivos</a:t>
                      </a:r>
                      <a:endParaRPr lang="es-CL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r>
                        <a:rPr lang="es-MX" sz="1200" dirty="0" smtClean="0">
                          <a:effectLst/>
                        </a:rPr>
                        <a:t>900 asistentes</a:t>
                      </a:r>
                      <a:r>
                        <a:rPr lang="es-MX" sz="1200" baseline="0" dirty="0" smtClean="0">
                          <a:effectLst/>
                        </a:rPr>
                        <a:t> aproximados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87" marR="37387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740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s-CL" sz="4000" dirty="0" smtClean="0"/>
              <a:t>Mejoras Instalaciones Polideportivo</a:t>
            </a:r>
            <a:br>
              <a:rPr lang="es-CL" sz="4000" dirty="0" smtClean="0"/>
            </a:br>
            <a:r>
              <a:rPr lang="es-CL" sz="2700" dirty="0" smtClean="0"/>
              <a:t>1. Sala de Discapacitados</a:t>
            </a:r>
            <a:endParaRPr lang="es-CL" sz="27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509" y="2105532"/>
            <a:ext cx="4896546" cy="3672410"/>
          </a:xfrm>
        </p:spPr>
      </p:pic>
      <p:pic>
        <p:nvPicPr>
          <p:cNvPr id="5" name="4 Imagen" descr="DSC03005 (Small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132856"/>
            <a:ext cx="3967989" cy="3672408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11560" y="220486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ANTES</a:t>
            </a:r>
            <a:endParaRPr lang="es-CL" dirty="0"/>
          </a:p>
        </p:txBody>
      </p:sp>
      <p:sp>
        <p:nvSpPr>
          <p:cNvPr id="8" name="7 CuadroTexto"/>
          <p:cNvSpPr txBox="1"/>
          <p:nvPr/>
        </p:nvSpPr>
        <p:spPr>
          <a:xfrm>
            <a:off x="4427984" y="213285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DESPUÉS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2411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Talleres realizados en  el </a:t>
            </a:r>
            <a:r>
              <a:rPr lang="es-CL" dirty="0" smtClean="0"/>
              <a:t>Polideportivo (Piscina)</a:t>
            </a:r>
            <a:endParaRPr lang="es-CL" dirty="0"/>
          </a:p>
        </p:txBody>
      </p:sp>
      <p:pic>
        <p:nvPicPr>
          <p:cNvPr id="2" name="1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00808"/>
            <a:ext cx="4248472" cy="4911450"/>
          </a:xfrm>
        </p:spPr>
      </p:pic>
    </p:spTree>
    <p:extLst>
      <p:ext uri="{BB962C8B-B14F-4D97-AF65-F5344CB8AC3E}">
        <p14:creationId xmlns:p14="http://schemas.microsoft.com/office/powerpoint/2010/main" val="133636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400" dirty="0" smtClean="0"/>
              <a:t>2. Sala Artes Marciales</a:t>
            </a:r>
            <a:endParaRPr lang="es-CL" sz="44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060848"/>
            <a:ext cx="4454623" cy="3340968"/>
          </a:xfrm>
        </p:spPr>
      </p:pic>
      <p:pic>
        <p:nvPicPr>
          <p:cNvPr id="5" name="4 Imagen" descr="DSC04664 (Small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60848"/>
            <a:ext cx="4448043" cy="3336032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23528" y="177281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ANTES</a:t>
            </a:r>
            <a:endParaRPr lang="es-CL" dirty="0"/>
          </a:p>
        </p:txBody>
      </p:sp>
      <p:sp>
        <p:nvSpPr>
          <p:cNvPr id="7" name="6 CuadroTexto"/>
          <p:cNvSpPr txBox="1"/>
          <p:nvPr/>
        </p:nvSpPr>
        <p:spPr>
          <a:xfrm>
            <a:off x="4716016" y="177281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DESPUÉS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1813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3. Sala de Yoga y Pilates</a:t>
            </a:r>
            <a:endParaRPr lang="es-CL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132856"/>
            <a:ext cx="4427984" cy="3412976"/>
          </a:xfrm>
        </p:spPr>
      </p:pic>
      <p:pic>
        <p:nvPicPr>
          <p:cNvPr id="5" name="4 Imagen" descr="DSC03654 (Small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32856"/>
            <a:ext cx="4544053" cy="340804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23528" y="177281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ANTES</a:t>
            </a:r>
            <a:endParaRPr lang="es-CL" dirty="0"/>
          </a:p>
        </p:txBody>
      </p:sp>
      <p:sp>
        <p:nvSpPr>
          <p:cNvPr id="7" name="6 CuadroTexto"/>
          <p:cNvSpPr txBox="1"/>
          <p:nvPr/>
        </p:nvSpPr>
        <p:spPr>
          <a:xfrm>
            <a:off x="4788024" y="177281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DESPUÉS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5463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31928" cy="3323946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4716016" cy="3323946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17" y="3323946"/>
            <a:ext cx="4712072" cy="3534054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20988"/>
            <a:ext cx="4716016" cy="353701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-29516" y="0"/>
            <a:ext cx="9173516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4000" dirty="0" smtClean="0"/>
              <a:t>Corrida Diurna 5 y 10 K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342726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2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" y="3284984"/>
            <a:ext cx="4413924" cy="3596035"/>
          </a:xfr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839" y="0"/>
            <a:ext cx="4723162" cy="3284984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838" y="3284984"/>
            <a:ext cx="4733606" cy="359603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0" y="0"/>
            <a:ext cx="4403538" cy="3284984"/>
          </a:xfrm>
          <a:prstGeom prst="rect">
            <a:avLst/>
          </a:prstGeom>
        </p:spPr>
      </p:pic>
      <p:sp>
        <p:nvSpPr>
          <p:cNvPr id="7" name="18 CuadroTexto"/>
          <p:cNvSpPr txBox="1">
            <a:spLocks noChangeArrowheads="1"/>
          </p:cNvSpPr>
          <p:nvPr/>
        </p:nvSpPr>
        <p:spPr bwMode="auto">
          <a:xfrm>
            <a:off x="323528" y="2780928"/>
            <a:ext cx="1655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L" dirty="0" err="1">
                <a:solidFill>
                  <a:schemeClr val="bg1"/>
                </a:solidFill>
              </a:rPr>
              <a:t>Capoeira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8" name="18 CuadroTexto"/>
          <p:cNvSpPr txBox="1">
            <a:spLocks noChangeArrowheads="1"/>
          </p:cNvSpPr>
          <p:nvPr/>
        </p:nvSpPr>
        <p:spPr bwMode="auto">
          <a:xfrm>
            <a:off x="57603" y="6431091"/>
            <a:ext cx="1655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L" dirty="0" smtClean="0"/>
              <a:t>Ajedrez</a:t>
            </a:r>
            <a:endParaRPr lang="es-CL" dirty="0"/>
          </a:p>
        </p:txBody>
      </p:sp>
      <p:sp>
        <p:nvSpPr>
          <p:cNvPr id="9" name="18 CuadroTexto"/>
          <p:cNvSpPr txBox="1">
            <a:spLocks noChangeArrowheads="1"/>
          </p:cNvSpPr>
          <p:nvPr/>
        </p:nvSpPr>
        <p:spPr bwMode="auto">
          <a:xfrm>
            <a:off x="7308304" y="6470957"/>
            <a:ext cx="1655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Karate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10" name="18 CuadroTexto"/>
          <p:cNvSpPr txBox="1">
            <a:spLocks noChangeArrowheads="1"/>
          </p:cNvSpPr>
          <p:nvPr/>
        </p:nvSpPr>
        <p:spPr bwMode="auto">
          <a:xfrm>
            <a:off x="7485285" y="2564925"/>
            <a:ext cx="1655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Agua y Fruta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7603" y="0"/>
            <a:ext cx="9083443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 smtClean="0">
                <a:solidFill>
                  <a:schemeClr val="bg1"/>
                </a:solidFill>
              </a:rPr>
              <a:t>DIA DEL        DEPORTE</a:t>
            </a:r>
            <a:endParaRPr lang="es-C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60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9" name="8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"/>
            <a:ext cx="4427984" cy="3497609"/>
          </a:xfr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" y="3498028"/>
            <a:ext cx="4422802" cy="3359972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-116642"/>
            <a:ext cx="4716016" cy="361467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498028"/>
            <a:ext cx="4696086" cy="3422674"/>
          </a:xfrm>
          <a:prstGeom prst="rect">
            <a:avLst/>
          </a:prstGeom>
        </p:spPr>
      </p:pic>
      <p:sp>
        <p:nvSpPr>
          <p:cNvPr id="7" name="18 CuadroTexto"/>
          <p:cNvSpPr txBox="1">
            <a:spLocks noChangeArrowheads="1"/>
          </p:cNvSpPr>
          <p:nvPr/>
        </p:nvSpPr>
        <p:spPr bwMode="auto">
          <a:xfrm>
            <a:off x="5182" y="2817280"/>
            <a:ext cx="1655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Fútbol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8" name="18 CuadroTexto"/>
          <p:cNvSpPr txBox="1">
            <a:spLocks noChangeArrowheads="1"/>
          </p:cNvSpPr>
          <p:nvPr/>
        </p:nvSpPr>
        <p:spPr bwMode="auto">
          <a:xfrm>
            <a:off x="5182" y="6472826"/>
            <a:ext cx="1655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Básquetbol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13" name="18 CuadroTexto"/>
          <p:cNvSpPr txBox="1">
            <a:spLocks noChangeArrowheads="1"/>
          </p:cNvSpPr>
          <p:nvPr/>
        </p:nvSpPr>
        <p:spPr bwMode="auto">
          <a:xfrm>
            <a:off x="4627205" y="6472826"/>
            <a:ext cx="1655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Voleibol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14" name="18 CuadroTexto"/>
          <p:cNvSpPr txBox="1">
            <a:spLocks noChangeArrowheads="1"/>
          </p:cNvSpPr>
          <p:nvPr/>
        </p:nvSpPr>
        <p:spPr bwMode="auto">
          <a:xfrm>
            <a:off x="4600576" y="2909355"/>
            <a:ext cx="1655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L" dirty="0" err="1" smtClean="0">
                <a:solidFill>
                  <a:schemeClr val="bg1"/>
                </a:solidFill>
              </a:rPr>
              <a:t>Handball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9518" y="-116642"/>
            <a:ext cx="9118888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3200" dirty="0" smtClean="0">
                <a:solidFill>
                  <a:schemeClr val="bg1"/>
                </a:solidFill>
              </a:rPr>
              <a:t>Deportes 2013</a:t>
            </a:r>
            <a:endParaRPr lang="es-C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5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60848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572000" cy="3428999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516"/>
            <a:ext cx="4572000" cy="3422483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8999"/>
            <a:ext cx="4572001" cy="3423381"/>
          </a:xfrm>
          <a:prstGeom prst="rect">
            <a:avLst/>
          </a:prstGeom>
        </p:spPr>
      </p:pic>
      <p:sp>
        <p:nvSpPr>
          <p:cNvPr id="8" name="18 CuadroTexto"/>
          <p:cNvSpPr txBox="1">
            <a:spLocks noChangeArrowheads="1"/>
          </p:cNvSpPr>
          <p:nvPr/>
        </p:nvSpPr>
        <p:spPr bwMode="auto">
          <a:xfrm>
            <a:off x="179512" y="2850794"/>
            <a:ext cx="1655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Salto Alto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9" name="18 CuadroTexto"/>
          <p:cNvSpPr txBox="1">
            <a:spLocks noChangeArrowheads="1"/>
          </p:cNvSpPr>
          <p:nvPr/>
        </p:nvSpPr>
        <p:spPr bwMode="auto">
          <a:xfrm>
            <a:off x="179512" y="6321662"/>
            <a:ext cx="16557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100. Metros Planos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10" name="18 CuadroTexto"/>
          <p:cNvSpPr txBox="1">
            <a:spLocks noChangeArrowheads="1"/>
          </p:cNvSpPr>
          <p:nvPr/>
        </p:nvSpPr>
        <p:spPr bwMode="auto">
          <a:xfrm>
            <a:off x="4777058" y="6309320"/>
            <a:ext cx="16557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80 metros Planos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11" name="18 CuadroTexto"/>
          <p:cNvSpPr txBox="1">
            <a:spLocks noChangeArrowheads="1"/>
          </p:cNvSpPr>
          <p:nvPr/>
        </p:nvSpPr>
        <p:spPr bwMode="auto">
          <a:xfrm>
            <a:off x="7513470" y="2851350"/>
            <a:ext cx="1655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Premiación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17042"/>
            <a:ext cx="91440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3200" dirty="0" smtClean="0">
                <a:solidFill>
                  <a:schemeClr val="bg1"/>
                </a:solidFill>
              </a:rPr>
              <a:t>Torneo Intercomunal de Atletismo Escolar</a:t>
            </a:r>
            <a:endParaRPr lang="es-C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9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6" name="1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3"/>
            <a:ext cx="4986866" cy="3740150"/>
          </a:xfr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550" y="-21646"/>
            <a:ext cx="4608512" cy="3429000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88" y="3429000"/>
            <a:ext cx="4608512" cy="3456384"/>
          </a:xfrm>
          <a:prstGeom prst="rect">
            <a:avLst/>
          </a:prstGeom>
        </p:spPr>
      </p:pic>
      <p:pic>
        <p:nvPicPr>
          <p:cNvPr id="1026" name="Picture 2" descr="https://fbcdn-sphotos-c-a.akamaihd.net/hphotos-ak-ash4/998667_631234143555851_1182044717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4" y="3351253"/>
            <a:ext cx="4537242" cy="350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8442" y="3160"/>
            <a:ext cx="920962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3200" dirty="0" err="1" smtClean="0">
                <a:solidFill>
                  <a:schemeClr val="bg1"/>
                </a:solidFill>
              </a:rPr>
              <a:t>Crosss</a:t>
            </a:r>
            <a:r>
              <a:rPr lang="es-CL" sz="3200" dirty="0" smtClean="0">
                <a:solidFill>
                  <a:schemeClr val="bg1"/>
                </a:solidFill>
              </a:rPr>
              <a:t> Country Escolar de Verano</a:t>
            </a:r>
            <a:endParaRPr lang="es-C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8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9" name="8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"/>
            <a:ext cx="4560506" cy="3320559"/>
          </a:xfr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506" y="-116642"/>
            <a:ext cx="4583494" cy="343762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0978"/>
            <a:ext cx="9144000" cy="3533155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-11494" y="-116642"/>
            <a:ext cx="91440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3200" dirty="0" smtClean="0">
                <a:solidFill>
                  <a:schemeClr val="bg1"/>
                </a:solidFill>
              </a:rPr>
              <a:t>Torneo Deportivo Escolar IND</a:t>
            </a:r>
            <a:endParaRPr lang="es-C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28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477" y="3221040"/>
            <a:ext cx="4968552" cy="3726414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" y="0"/>
            <a:ext cx="4413992" cy="331049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" y="3310494"/>
            <a:ext cx="4413992" cy="3547506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051" y="0"/>
            <a:ext cx="4723949" cy="331049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-31759" y="2906587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err="1" smtClean="0">
                <a:solidFill>
                  <a:schemeClr val="bg1"/>
                </a:solidFill>
              </a:rPr>
              <a:t>Baby</a:t>
            </a:r>
            <a:r>
              <a:rPr lang="es-CL" b="1" dirty="0" smtClean="0">
                <a:solidFill>
                  <a:schemeClr val="bg1"/>
                </a:solidFill>
              </a:rPr>
              <a:t> Fútbol</a:t>
            </a:r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572000" y="2856537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chemeClr val="bg1"/>
                </a:solidFill>
              </a:rPr>
              <a:t>G. Rítmica</a:t>
            </a:r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420051" y="648866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chemeClr val="bg1"/>
                </a:solidFill>
              </a:rPr>
              <a:t>Tenis de Mesa</a:t>
            </a:r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-508" y="638132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chemeClr val="bg1"/>
                </a:solidFill>
              </a:rPr>
              <a:t>Natación</a:t>
            </a:r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-508" y="-86532"/>
            <a:ext cx="9137941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3200" dirty="0" smtClean="0">
                <a:solidFill>
                  <a:schemeClr val="bg1"/>
                </a:solidFill>
              </a:rPr>
              <a:t>Talleres  Deportivos 2013</a:t>
            </a:r>
            <a:endParaRPr lang="es-C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9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2"/>
            <a:ext cx="4572000" cy="3642322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3573016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42" y="3573016"/>
            <a:ext cx="4605842" cy="3284984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73016"/>
            <a:ext cx="4572000" cy="328498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0" y="32564"/>
            <a:ext cx="91440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solidFill>
                  <a:schemeClr val="bg1"/>
                </a:solidFill>
              </a:rPr>
              <a:t>Fecha de Clausura Torneo Intercomunal de Atletismo Escolar</a:t>
            </a:r>
            <a:endParaRPr lang="es-C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24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Talleres realizados en  el </a:t>
            </a:r>
            <a:r>
              <a:rPr lang="es-CL" dirty="0" smtClean="0"/>
              <a:t>Polideportivo (Gimnasio)</a:t>
            </a:r>
            <a:endParaRPr lang="es-CL" dirty="0"/>
          </a:p>
        </p:txBody>
      </p:sp>
      <p:pic>
        <p:nvPicPr>
          <p:cNvPr id="2" name="1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3789026" cy="4824536"/>
          </a:xfr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72816"/>
            <a:ext cx="423896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6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08514" cy="3780420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0"/>
            <a:ext cx="4807117" cy="378042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77" y="3573015"/>
            <a:ext cx="4385452" cy="3304566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3573015"/>
            <a:ext cx="4788025" cy="330456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0" y="0"/>
            <a:ext cx="9163092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3200" dirty="0" smtClean="0">
                <a:solidFill>
                  <a:schemeClr val="bg1"/>
                </a:solidFill>
              </a:rPr>
              <a:t>Día del Niño en Plazas, Parques  y Polideportivo</a:t>
            </a:r>
            <a:endParaRPr lang="es-C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86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08512" cy="3284984"/>
          </a:xfr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0"/>
            <a:ext cx="4674420" cy="3284984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4984"/>
            <a:ext cx="4499992" cy="3611291"/>
          </a:xfrm>
          <a:prstGeom prst="rect">
            <a:avLst/>
          </a:prstGeom>
        </p:spPr>
      </p:pic>
      <p:pic>
        <p:nvPicPr>
          <p:cNvPr id="1026" name="Picture 2" descr="https://fbcdn-sphotos-h-a.akamaihd.net/hphotos-ak-ash4/1237861_10201481728419119_428445105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84984"/>
            <a:ext cx="4674420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800" dirty="0" smtClean="0">
                <a:solidFill>
                  <a:schemeClr val="bg1"/>
                </a:solidFill>
              </a:rPr>
              <a:t>Fiesta Chilena en el Estadio Nacional</a:t>
            </a:r>
            <a:endParaRPr lang="es-C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35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25" y="-1"/>
            <a:ext cx="4610546" cy="3541297"/>
          </a:xfr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256" y="0"/>
            <a:ext cx="4825552" cy="3619164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1297"/>
            <a:ext cx="4464496" cy="3348372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496" y="3429000"/>
            <a:ext cx="4716016" cy="3456384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38442" y="3160"/>
            <a:ext cx="920962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3200" dirty="0" err="1" smtClean="0">
                <a:solidFill>
                  <a:schemeClr val="bg1"/>
                </a:solidFill>
              </a:rPr>
              <a:t>Crosss</a:t>
            </a:r>
            <a:r>
              <a:rPr lang="es-CL" sz="3200" dirty="0" smtClean="0">
                <a:solidFill>
                  <a:schemeClr val="bg1"/>
                </a:solidFill>
              </a:rPr>
              <a:t> Country Escolar de Primavera</a:t>
            </a:r>
            <a:endParaRPr lang="es-C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18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3526866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2656"/>
            <a:ext cx="4572000" cy="3526866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03" y="3529174"/>
            <a:ext cx="4572000" cy="34290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26866"/>
            <a:ext cx="4572000" cy="333113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8870" y="-99392"/>
            <a:ext cx="920962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3200" dirty="0" smtClean="0">
                <a:solidFill>
                  <a:schemeClr val="bg1"/>
                </a:solidFill>
              </a:rPr>
              <a:t>Corrida Escolar 3 y 5 K</a:t>
            </a:r>
            <a:endParaRPr lang="es-C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1381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9490"/>
            <a:ext cx="8229600" cy="764704"/>
          </a:xfrm>
        </p:spPr>
        <p:txBody>
          <a:bodyPr/>
          <a:lstStyle/>
          <a:p>
            <a:r>
              <a:rPr lang="es-CL" dirty="0" smtClean="0"/>
              <a:t>Balance 2013</a:t>
            </a:r>
            <a:endParaRPr lang="es-CL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7925039"/>
              </p:ext>
            </p:extLst>
          </p:nvPr>
        </p:nvGraphicFramePr>
        <p:xfrm>
          <a:off x="179512" y="908720"/>
          <a:ext cx="8507288" cy="5816098"/>
        </p:xfrm>
        <a:graphic>
          <a:graphicData uri="http://schemas.openxmlformats.org/drawingml/2006/table">
            <a:tbl>
              <a:tblPr/>
              <a:tblGrid>
                <a:gridCol w="3951646"/>
                <a:gridCol w="1430516"/>
                <a:gridCol w="1254452"/>
                <a:gridCol w="1870674"/>
              </a:tblGrid>
              <a:tr h="797980"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36959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GESTIÒN FINANCIERA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6959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959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RESUMEN PRESUPUESTARIA 2013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191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99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DESCRIPCION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Presupuesto 2012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Gasto al 31,12,2012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Dif Financiado con Recursos Propios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4535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GASTOS ADMINISTRATIVOS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211.464.690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213.433.861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                                  1.969.171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4703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DEPORTE RECREATIVO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200.000.000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201.179.473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                                  1.179.473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4703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DEPORTE FORMATIVO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57.000.000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59.040.872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                                  2.040.872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4199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DEPORTE COMPETITIVO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31.535.310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34.923.781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                                  3.388.471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4955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EVENTOS DEPORTIVOS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100.000.000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100.899.149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                                      899.149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167996">
                <a:tc>
                  <a:txBody>
                    <a:bodyPr/>
                    <a:lstStyle/>
                    <a:p>
                      <a:pPr algn="l" fontAlgn="b"/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600.000.000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609.477.136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                                  9.477.136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5481" y="764704"/>
            <a:ext cx="1876425" cy="1181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03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r>
              <a:rPr lang="es-CL" sz="3200" dirty="0" smtClean="0"/>
              <a:t>Gestión Financiera- Gastos Administrativos</a:t>
            </a:r>
            <a:endParaRPr lang="es-CL" sz="32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3124045"/>
              </p:ext>
            </p:extLst>
          </p:nvPr>
        </p:nvGraphicFramePr>
        <p:xfrm>
          <a:off x="395536" y="548680"/>
          <a:ext cx="8229600" cy="5667200"/>
        </p:xfrm>
        <a:graphic>
          <a:graphicData uri="http://schemas.openxmlformats.org/drawingml/2006/table">
            <a:tbl>
              <a:tblPr/>
              <a:tblGrid>
                <a:gridCol w="679462"/>
                <a:gridCol w="3247726"/>
                <a:gridCol w="1178916"/>
                <a:gridCol w="1318359"/>
                <a:gridCol w="1805137"/>
              </a:tblGrid>
              <a:tr h="3805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CUENTA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DESCRIPCION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Presupuesto 2013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Gasto al 31,12,2013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Dif Financiado con Recursos Propios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1902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GASTOS ADMINISTRATIVOS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211.464.690  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213.433.861  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                              1.969.171  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190265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31000000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GASTOS EN PERSONAL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115.310.546   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5504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31001000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PERSONAL CONTRATADO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95.925.817   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5504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31002000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CONTRATOS A HONORARIOS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19.384.729   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5221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31003000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OTRAS REMUNERACIONES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               -     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41557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31003001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BOLETA A TERCEROS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44601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31004000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OTROS GASTOS EN PERSONAL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               -     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90265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32000000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BIENES Y SERVICIOS DE CONSUMO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98.123.315   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221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32001000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ALIMENTOS Y BEBIDAS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               -     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41557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32001001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ACTIVIDADES RECREATIVAS Y DEPORTIVAS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5221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32002000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TEXTILES, VESTUARIO Y CALZADO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               -     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41557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32002001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VESTUARIO CORPORATIVO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        -     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75504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32003000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COMBUSTIBLES Y LIUBRICANTES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   500.000   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5504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32004000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MATERIALES DE USO Y CONSUMO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5.713.379   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5504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32005000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SERVICIOS BASICOS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41.165.799   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5504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32006000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MANTENIMIENTO Y REPARACIONES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13.897.693   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41557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32006001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MANTENIMIENTO Y REPARACION DE EDIFICACIONES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13.897.693   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75504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32007000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PUBLICIDAD Y DIFUSION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3.035.604   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5504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32008000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SERVICIOS GENERALES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24.277.297   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5504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32009000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ARRIENDOS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4.726.735   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5504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32009001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ARRIENDO DE VEHICULOS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3.917.471   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75504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32010000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SERVICIOS FINANCIEROS Y DE SEGUROS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   896.679   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5221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32011000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SERVICIOS TECNICOS Y PROFESIONALES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               -     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5504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32012000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OTROS GASTOS EN BIENES Y SERVICIOS DE CONSUMO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3.910.129   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767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266"/>
            <a:ext cx="8229600" cy="54541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CL" sz="3200" dirty="0"/>
              <a:t>Gestión Financiera- Gastos Administrativos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2887958"/>
              </p:ext>
            </p:extLst>
          </p:nvPr>
        </p:nvGraphicFramePr>
        <p:xfrm>
          <a:off x="395536" y="548682"/>
          <a:ext cx="8496945" cy="5904507"/>
        </p:xfrm>
        <a:graphic>
          <a:graphicData uri="http://schemas.openxmlformats.org/drawingml/2006/table">
            <a:tbl>
              <a:tblPr/>
              <a:tblGrid>
                <a:gridCol w="756287"/>
                <a:gridCol w="3614940"/>
                <a:gridCol w="1312215"/>
                <a:gridCol w="1467424"/>
                <a:gridCol w="1346079"/>
              </a:tblGrid>
              <a:tr h="4544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CUENTA</a:t>
                      </a:r>
                    </a:p>
                  </a:txBody>
                  <a:tcPr marL="7981" marR="7981" marT="79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DESCRIPCION</a:t>
                      </a:r>
                    </a:p>
                  </a:txBody>
                  <a:tcPr marL="7981" marR="7981" marT="79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Presupuesto 2013</a:t>
                      </a:r>
                    </a:p>
                  </a:txBody>
                  <a:tcPr marL="7981" marR="7981" marT="79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Gasto al 31,12,2013 </a:t>
                      </a:r>
                    </a:p>
                  </a:txBody>
                  <a:tcPr marL="7981" marR="7981" marT="79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Dif Financiado con Recursos Propios </a:t>
                      </a:r>
                    </a:p>
                  </a:txBody>
                  <a:tcPr marL="7981" marR="7981" marT="79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272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81" marR="7981" marT="79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DEPORTE RECREATIVO</a:t>
                      </a:r>
                    </a:p>
                  </a:txBody>
                  <a:tcPr marL="7981" marR="7981" marT="79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200.000.000   </a:t>
                      </a:r>
                    </a:p>
                  </a:txBody>
                  <a:tcPr marL="7981" marR="7981" marT="79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201.179.473   </a:t>
                      </a:r>
                    </a:p>
                  </a:txBody>
                  <a:tcPr marL="7981" marR="7981" marT="79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          1.179.473   </a:t>
                      </a:r>
                    </a:p>
                  </a:txBody>
                  <a:tcPr marL="7981" marR="7981" marT="79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36357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31000000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GASTOS EN PERSONAL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171.914.356   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903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31001000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PERSONAL CONTRATADO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93.473.753   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2903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31002000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CONTRATOS A HONORARIOS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78.440.603   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2723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31003000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OTRAS REMUNERACIONES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               -     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4541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31004000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OTROS GASTOS EN PERSONAL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               -     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6357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32000000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BIENES Y SERVICIOS DE CONSUMO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29.265.117   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541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32001000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ALIMENTOS Y BEBIDAS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               -     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2903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32002000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TEXTILES, VESTUARIO Y CALZADO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   444.536   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5450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32003000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COMBUSTIBLES Y LIUBRICANTES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               -     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2903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32004000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MATERIALES DE USO Y CONSUMO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4.309.414   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635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32005000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SERVICIOS BASICOS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               -     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2903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32006000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MANTENIMIENTO Y REPARACIONES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10.488.861   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2903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32007000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PUBLICIDAD Y DIFUSION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8.871.450   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7269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32008000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SERVICIOS GENERALES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               -     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2903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32009000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ARRIENDOS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2.700.000   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9087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32010000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SERVICIOS FINANCIEROS Y DE SEGUROS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               -     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635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32011000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SERVICIOS TECNICOS Y PROFESIONALES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               -     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2903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32012000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OTROS GASTOS EN BIENES Y SERVICIOS DE CONSUMO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2.450.856   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81" marR="7981" marT="7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783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/>
          <a:lstStyle/>
          <a:p>
            <a:r>
              <a:rPr lang="es-CL" sz="3200" dirty="0"/>
              <a:t>Gestión Financiera- Gastos Administrativos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226911"/>
              </p:ext>
            </p:extLst>
          </p:nvPr>
        </p:nvGraphicFramePr>
        <p:xfrm>
          <a:off x="323528" y="692154"/>
          <a:ext cx="8496944" cy="6719590"/>
        </p:xfrm>
        <a:graphic>
          <a:graphicData uri="http://schemas.openxmlformats.org/drawingml/2006/table">
            <a:tbl>
              <a:tblPr/>
              <a:tblGrid>
                <a:gridCol w="757041"/>
                <a:gridCol w="3615722"/>
                <a:gridCol w="1310698"/>
                <a:gridCol w="1468887"/>
                <a:gridCol w="1344596"/>
              </a:tblGrid>
              <a:tr h="5892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CUENTA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DESCRIPCION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Presupuesto 2013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Gasto al 31,12,2013 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Dif Financiado con Recursos Propios 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1964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DEPORTE FORMATIVO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57.000.000   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59.040.872   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          2.040.872   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196412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31000000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GASTOS EN PERSONAL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57.421.799   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713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31001000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PERSONAL CONTRATADO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31.283.475   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4613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31001001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SUELDO BASE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30.316.654   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4927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31002000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CONTRATOS A HONORARIOS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26.138.324   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5713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31003000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OTRAS REMUNERACIONES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               -     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4613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31003001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BOLETA A TERCEROS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5713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31004000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OTROS GASTOS EN PERSONAL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               -     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4613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31004001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OTROS GASTOS EN PERSONAL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96412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32000000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BIENES Y SERVICIOS DE CONSUMO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1.619.073   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713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32001000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ALIMENTOS Y BEBIDAS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               -     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4613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32001001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ACTIVIDADES RECREATIVAS Y DEPORTIVAS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8440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32002000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TEXTILES, VESTUARIO Y CALZADO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   200.000   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8440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32002001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VESTUARIO CORPORATIVO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200.000   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5713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32003000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COMBUSTIBLES Y LIUBRICANTES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               -     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4613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32003001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 VEHICULOS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8440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32004000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MATERIALES DE USO Y CONSUMO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1.419.073   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4613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32004001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MATERIALES DE OFICINA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5713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32005000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SERVICIOS BASICOS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               -     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4613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32005001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ELECTRICIDAD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5713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32006000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MANTENIMIENTO Y REPARACIONES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               -     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4613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32006001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MANTENIMIENTO Y REPARACION DE EDIFICACIONES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5713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32007000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PUBLICIDAD Y DIFUSION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               -     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4613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32007001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SERVICIOS DE PUBLICIDAD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5713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32008000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SERVICIOS GENERALES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               -     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4613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32008001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SERVICIOS DE ASEO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5713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32009000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ARRIENDOS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               -     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5713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32010000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SERVICIOS FINANCIEROS Y DE SEGUROS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               -     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4613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32010001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PRIMAS Y GASTOS DE SEGURO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5713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32011000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SERVICIOS TECNICOS Y PROFESIONALES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               -     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4613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32011001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ESTUDIOS E INVESTIGACION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5713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32012000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OTROS GASTOS EN BIENES Y SERVICIOS DE CONSUMO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               -     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2" marR="7142" marT="7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783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/>
          <a:lstStyle/>
          <a:p>
            <a:r>
              <a:rPr lang="es-CL" sz="3200" dirty="0"/>
              <a:t>Gestión Financiera- Gastos Administrativos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2375997"/>
              </p:ext>
            </p:extLst>
          </p:nvPr>
        </p:nvGraphicFramePr>
        <p:xfrm>
          <a:off x="539551" y="692151"/>
          <a:ext cx="8280920" cy="6011757"/>
        </p:xfrm>
        <a:graphic>
          <a:graphicData uri="http://schemas.openxmlformats.org/drawingml/2006/table">
            <a:tbl>
              <a:tblPr/>
              <a:tblGrid>
                <a:gridCol w="745979"/>
                <a:gridCol w="3565667"/>
                <a:gridCol w="1294328"/>
                <a:gridCol w="1327731"/>
                <a:gridCol w="1347215"/>
              </a:tblGrid>
              <a:tr h="5359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CUENTA</a:t>
                      </a:r>
                    </a:p>
                  </a:txBody>
                  <a:tcPr marL="7146" marR="7146" marT="7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DESCRIPCION</a:t>
                      </a:r>
                    </a:p>
                  </a:txBody>
                  <a:tcPr marL="7146" marR="7146" marT="7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Presupuesto 2013</a:t>
                      </a:r>
                    </a:p>
                  </a:txBody>
                  <a:tcPr marL="7146" marR="7146" marT="7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Gasto al 31,12,2013 </a:t>
                      </a:r>
                    </a:p>
                  </a:txBody>
                  <a:tcPr marL="7146" marR="7146" marT="7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Dif Financiado con Recursos Propios </a:t>
                      </a:r>
                    </a:p>
                  </a:txBody>
                  <a:tcPr marL="7146" marR="7146" marT="7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1786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DEPORTE COMPETITIVO</a:t>
                      </a:r>
                    </a:p>
                  </a:txBody>
                  <a:tcPr marL="7146" marR="7146" marT="7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31.535.310   </a:t>
                      </a:r>
                    </a:p>
                  </a:txBody>
                  <a:tcPr marL="7146" marR="7146" marT="7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34.923.781   </a:t>
                      </a:r>
                    </a:p>
                  </a:txBody>
                  <a:tcPr marL="7146" marR="7146" marT="7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           3.388.471   </a:t>
                      </a:r>
                    </a:p>
                  </a:txBody>
                  <a:tcPr marL="7146" marR="7146" marT="7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178651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31000000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GASTOS EN PERSONAL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28.058.017   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8687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31001000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PERSONAL CONTRATADO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9.263.620   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58687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31002000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CONTRATOS A HONORARIOS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18.794.397   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32917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31003000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OTRAS REMUNERACIONES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          -     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32917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31004000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OTROS GASTOS EN PERSONAL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          -     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78651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32000000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BIENES Y SERVICIOS DE CONSUMO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6.544.464   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2921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32001000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ALIMENTOS Y BEBIDAS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          -     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32917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32001001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ACTIVIDADES RECREATIVAS Y DEPORTIVAS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35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32002000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TEXTILES, VESTUARIO Y CALZADO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          -     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42921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32003000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COMBUSTIBLES Y LIUBRICANTES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          -     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58687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32004000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MATERIALES DE USO Y CONSUMO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5.235.669   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32917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32004001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MATERIALES DE OFICINA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42921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32005000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SERVICIOS BASICOS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          -     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32917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32005001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ELECTRICIDAD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58687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32006000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MANTENIMIENTO Y REPARACIONES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1.222.222   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58687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32007000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PUBLICIDAD Y DIFUSION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 86.573   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42921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32008000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SERVICIOS GENERALES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          -     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42921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32009000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ARRIENDOS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          -     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42921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32010000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SERVICIOS FINANCIEROS Y DE SEGUROS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          -     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32917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32010001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PRIMAS Y GASTOS DE SEGURO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42921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32011000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SERVICIOS TECNICOS Y PROFESIONALES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          -     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42921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32012000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OTROS GASTOS EN BIENES Y SERVICIOS DE CONSUMO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          -     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78651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33000000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PRESTACIONES DE SEGURIDAD SOCIAL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-     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2921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33001000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PRESTACIONES PREVISIONALES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          -     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42921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34002000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COMPENSACIONES POR DAÑOS A TERCEROS Y/O A LA PROPIEDAD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78651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39000000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ADQUISICION DE ACTIVOS NO FINANCIEROS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321.300   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8687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39001000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MOBILIARIO Y OTROS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321.300   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42921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39002000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MAQUINARIAS Y EQUIPOS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          -     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32917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39002001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MAQUINARIAS Y EQUIPOS DE OFICINA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42921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39003000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EQUIPOS INFORMATICOS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          -     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42921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39004000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PROGRAMAS INFORMATICOS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          -     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6" marR="7146" marT="71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16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/>
          <a:lstStyle/>
          <a:p>
            <a:r>
              <a:rPr lang="es-CL" sz="3200" dirty="0"/>
              <a:t>Gestión Financiera- Gastos Administrativos</a:t>
            </a: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6004854"/>
              </p:ext>
            </p:extLst>
          </p:nvPr>
        </p:nvGraphicFramePr>
        <p:xfrm>
          <a:off x="179512" y="461984"/>
          <a:ext cx="8568951" cy="6396016"/>
        </p:xfrm>
        <a:graphic>
          <a:graphicData uri="http://schemas.openxmlformats.org/drawingml/2006/table">
            <a:tbl>
              <a:tblPr/>
              <a:tblGrid>
                <a:gridCol w="906266"/>
                <a:gridCol w="4331818"/>
                <a:gridCol w="1572441"/>
                <a:gridCol w="1758426"/>
              </a:tblGrid>
              <a:tr h="4078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CUENTA</a:t>
                      </a:r>
                    </a:p>
                  </a:txBody>
                  <a:tcPr marL="4484" marR="4484" marT="4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DESCRIPCION</a:t>
                      </a:r>
                    </a:p>
                  </a:txBody>
                  <a:tcPr marL="4484" marR="4484" marT="4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Presupuesto 2013</a:t>
                      </a:r>
                    </a:p>
                  </a:txBody>
                  <a:tcPr marL="4484" marR="4484" marT="4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Gasto al 31,12,2013 </a:t>
                      </a:r>
                    </a:p>
                  </a:txBody>
                  <a:tcPr marL="4484" marR="4484" marT="4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1395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84" marR="4484" marT="4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EVENTOS DEPORTIVOS</a:t>
                      </a:r>
                    </a:p>
                  </a:txBody>
                  <a:tcPr marL="4484" marR="4484" marT="4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100.000.000   </a:t>
                      </a:r>
                    </a:p>
                  </a:txBody>
                  <a:tcPr marL="4484" marR="4484" marT="4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100.899.149   </a:t>
                      </a:r>
                    </a:p>
                  </a:txBody>
                  <a:tcPr marL="4484" marR="4484" marT="4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139599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31000000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GASTOS EN PERSONAL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41.129.819   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6858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31001000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PERSONAL CONTRATADO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17.264.271   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96858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31002000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CONTRATOS A HONORARIOS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23.865.548   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39599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31002001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CONTRATO A HONORARIOS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23.865.548   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39599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31003000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OTRAS REMUNERACIONES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               -     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39599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31003001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BOLETA A TERCEROS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39599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31004000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OTROS GASTOS EN PERSONAL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               -     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39599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32000000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BIENES Y SERVICIOS DE CONSUMO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45.306.430   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6858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32001000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ALIMENTOS Y BEBIDAS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1.965.939   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96858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32002000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TEXTILES, VESTUARIO Y CALZADO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6.423.620   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96858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32003000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COMBUSTIBLES Y LIUBRICANTES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1.400.000   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96858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32003001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 VEHICULOS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1.400.000   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39599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32004000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MATERIALES DE USO Y CONSUMO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               -     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39599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32005000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SERVICIOS BASICOS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               -     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39599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32005001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ELECTRICIDAD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39599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32006000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MANTENIMIENTO Y REPARACIONES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               -     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39599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32006001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MANTENIMIENTO Y REPARACION DE EDIFICACIONES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96858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32007000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PUBLICIDAD Y DIFUSION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9.771.895   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39599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32007001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SERVICIOS DE PUBLICIDAD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        -     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39599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32008000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SERVICIOS GENERALES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               -     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39599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32008001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SERVICIOS DE ASEO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96858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32009000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ARRIENDOS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25.744.976   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39599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32009001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ARRIENDO DE VEHICULOS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        -     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39599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32010000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SERVICIOS FINANCIEROS Y DE SEGUROS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               -     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39599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32011000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SERVICIOS TECNICOS Y PROFESIONALES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               -     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39599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32012000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OTROS GASTOS EN BIENES Y SERVICIOS DE CONSUMO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               -     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39599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32012001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GASTOS MENORES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        -     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39599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33000000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PRESTACIONES DE SEGURIDAD SOCIAL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-     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9599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33001000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PRESTACIONES PREVISIONALES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               -     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39599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33001001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DESAHUCIOS E INDEMNIZACIONES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39599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34002000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COMPENSACIONES POR DAÑOS A TERCEROS Y/O A LA PROPIEDAD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39599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39000000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ADQUISICION DE ACTIVOS NO FINANCIEROS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14.462.900   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6858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39001000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MOBILIARIO Y OTROS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14.462.900   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39599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39001001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MOBILIARIO Y OTROS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14.462.900   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39599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39002000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MAQUINARIAS Y EQUIPOS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               -     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39599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39003000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EQUIPOS INFORMATICOS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               -     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39599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39003001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EQUIPOS COMPUTACIONALES Y PERIFERICOS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08761">
                <a:tc>
                  <a:txBody>
                    <a:bodyPr/>
                    <a:lstStyle/>
                    <a:p>
                      <a:pPr algn="ctr" fontAlgn="b"/>
                      <a:r>
                        <a:rPr lang="es-CL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39004000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PROGRAMAS INFORMATICOS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               -     </a:t>
                      </a: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372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1247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CL" sz="2800" dirty="0" smtClean="0"/>
              <a:t/>
            </a:r>
            <a:br>
              <a:rPr lang="es-CL" sz="2800" dirty="0" smtClean="0"/>
            </a:br>
            <a:r>
              <a:rPr lang="es-CL" sz="2800" dirty="0" smtClean="0"/>
              <a:t>Talleres “especializados pagados”,  desarrollados en  el Polideportivo (horario vespertino)</a:t>
            </a:r>
            <a:endParaRPr lang="es-CL" sz="2800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772816"/>
            <a:ext cx="4537116" cy="4752528"/>
          </a:xfrm>
        </p:spPr>
      </p:pic>
    </p:spTree>
    <p:extLst>
      <p:ext uri="{BB962C8B-B14F-4D97-AF65-F5344CB8AC3E}">
        <p14:creationId xmlns:p14="http://schemas.microsoft.com/office/powerpoint/2010/main" val="118003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47248" cy="129614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s-CL" sz="3600" dirty="0" smtClean="0"/>
              <a:t>Estadística de Asistencia</a:t>
            </a:r>
            <a:br>
              <a:rPr lang="es-CL" sz="3600" dirty="0" smtClean="0"/>
            </a:br>
            <a:r>
              <a:rPr lang="es-CL" sz="3600" dirty="0" smtClean="0"/>
              <a:t>Polideportivo</a:t>
            </a:r>
            <a:br>
              <a:rPr lang="es-CL" sz="3600" dirty="0" smtClean="0"/>
            </a:br>
            <a:r>
              <a:rPr lang="es-CL" sz="2000" dirty="0" smtClean="0"/>
              <a:t>Valor Vecino: $3.000 Mensual (No obligatorio)</a:t>
            </a:r>
            <a:br>
              <a:rPr lang="es-CL" sz="2000" dirty="0" smtClean="0"/>
            </a:br>
            <a:r>
              <a:rPr lang="es-CL" sz="2000" dirty="0" smtClean="0"/>
              <a:t>Total de Talleres: 94</a:t>
            </a:r>
            <a:endParaRPr lang="es-CL" sz="20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5239355"/>
              </p:ext>
            </p:extLst>
          </p:nvPr>
        </p:nvGraphicFramePr>
        <p:xfrm>
          <a:off x="611560" y="1628799"/>
          <a:ext cx="7920880" cy="5221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20"/>
                <a:gridCol w="1980220"/>
                <a:gridCol w="1980220"/>
                <a:gridCol w="1980220"/>
              </a:tblGrid>
              <a:tr h="221744">
                <a:tc>
                  <a:txBody>
                    <a:bodyPr/>
                    <a:lstStyle/>
                    <a:p>
                      <a:r>
                        <a:rPr lang="es-CL" dirty="0" smtClean="0"/>
                        <a:t>Mes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Inscritos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Liberados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Total</a:t>
                      </a:r>
                      <a:endParaRPr lang="es-CL" dirty="0"/>
                    </a:p>
                  </a:txBody>
                  <a:tcPr/>
                </a:tc>
              </a:tr>
              <a:tr h="329655">
                <a:tc>
                  <a:txBody>
                    <a:bodyPr/>
                    <a:lstStyle/>
                    <a:p>
                      <a:r>
                        <a:rPr lang="es-CL" dirty="0" smtClean="0"/>
                        <a:t>Enero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2.107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279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2.386</a:t>
                      </a:r>
                      <a:endParaRPr lang="es-CL" dirty="0"/>
                    </a:p>
                  </a:txBody>
                  <a:tcPr/>
                </a:tc>
              </a:tr>
              <a:tr h="329655">
                <a:tc>
                  <a:txBody>
                    <a:bodyPr/>
                    <a:lstStyle/>
                    <a:p>
                      <a:r>
                        <a:rPr lang="es-CL" dirty="0" smtClean="0"/>
                        <a:t>Febrero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1.416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236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1.652</a:t>
                      </a:r>
                      <a:endParaRPr lang="es-CL" dirty="0"/>
                    </a:p>
                  </a:txBody>
                  <a:tcPr/>
                </a:tc>
              </a:tr>
              <a:tr h="329655">
                <a:tc>
                  <a:txBody>
                    <a:bodyPr/>
                    <a:lstStyle/>
                    <a:p>
                      <a:r>
                        <a:rPr lang="es-CL" dirty="0" smtClean="0"/>
                        <a:t>Marzo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1.829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257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2.086</a:t>
                      </a:r>
                      <a:endParaRPr lang="es-CL" dirty="0"/>
                    </a:p>
                  </a:txBody>
                  <a:tcPr/>
                </a:tc>
              </a:tr>
              <a:tr h="329655">
                <a:tc>
                  <a:txBody>
                    <a:bodyPr/>
                    <a:lstStyle/>
                    <a:p>
                      <a:r>
                        <a:rPr lang="es-CL" dirty="0" smtClean="0"/>
                        <a:t>Abril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1.509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207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1.716</a:t>
                      </a:r>
                      <a:endParaRPr lang="es-CL" dirty="0"/>
                    </a:p>
                  </a:txBody>
                  <a:tcPr/>
                </a:tc>
              </a:tr>
              <a:tr h="329655">
                <a:tc>
                  <a:txBody>
                    <a:bodyPr/>
                    <a:lstStyle/>
                    <a:p>
                      <a:r>
                        <a:rPr lang="es-CL" dirty="0" smtClean="0"/>
                        <a:t>Mayo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1.772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209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1.981</a:t>
                      </a:r>
                      <a:endParaRPr lang="es-CL" dirty="0"/>
                    </a:p>
                  </a:txBody>
                  <a:tcPr/>
                </a:tc>
              </a:tr>
              <a:tr h="329655">
                <a:tc>
                  <a:txBody>
                    <a:bodyPr/>
                    <a:lstStyle/>
                    <a:p>
                      <a:r>
                        <a:rPr lang="es-CL" dirty="0" smtClean="0"/>
                        <a:t>Junio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1.604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170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1.774</a:t>
                      </a:r>
                      <a:endParaRPr lang="es-CL" dirty="0"/>
                    </a:p>
                  </a:txBody>
                  <a:tcPr/>
                </a:tc>
              </a:tr>
              <a:tr h="329655">
                <a:tc>
                  <a:txBody>
                    <a:bodyPr/>
                    <a:lstStyle/>
                    <a:p>
                      <a:r>
                        <a:rPr lang="es-CL" dirty="0" smtClean="0"/>
                        <a:t>Julio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2.015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130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2.145</a:t>
                      </a:r>
                      <a:endParaRPr lang="es-CL" dirty="0"/>
                    </a:p>
                  </a:txBody>
                  <a:tcPr/>
                </a:tc>
              </a:tr>
              <a:tr h="329655">
                <a:tc>
                  <a:txBody>
                    <a:bodyPr/>
                    <a:lstStyle/>
                    <a:p>
                      <a:r>
                        <a:rPr lang="es-CL" dirty="0" smtClean="0"/>
                        <a:t>Agosto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1.692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129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1.821</a:t>
                      </a:r>
                      <a:endParaRPr lang="es-CL" dirty="0"/>
                    </a:p>
                  </a:txBody>
                  <a:tcPr/>
                </a:tc>
              </a:tr>
              <a:tr h="329655">
                <a:tc>
                  <a:txBody>
                    <a:bodyPr/>
                    <a:lstStyle/>
                    <a:p>
                      <a:r>
                        <a:rPr lang="es-CL" dirty="0" smtClean="0"/>
                        <a:t>Septiembre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1.659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210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1.869</a:t>
                      </a:r>
                      <a:endParaRPr lang="es-CL" dirty="0"/>
                    </a:p>
                  </a:txBody>
                  <a:tcPr/>
                </a:tc>
              </a:tr>
              <a:tr h="329655">
                <a:tc>
                  <a:txBody>
                    <a:bodyPr/>
                    <a:lstStyle/>
                    <a:p>
                      <a:r>
                        <a:rPr lang="es-CL" dirty="0" smtClean="0"/>
                        <a:t>Octubre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1.924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192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2.116</a:t>
                      </a:r>
                      <a:endParaRPr lang="es-CL" dirty="0"/>
                    </a:p>
                  </a:txBody>
                  <a:tcPr/>
                </a:tc>
              </a:tr>
              <a:tr h="329655">
                <a:tc>
                  <a:txBody>
                    <a:bodyPr/>
                    <a:lstStyle/>
                    <a:p>
                      <a:r>
                        <a:rPr lang="es-CL" dirty="0" smtClean="0"/>
                        <a:t>Noviembre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2.207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242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2.449</a:t>
                      </a:r>
                      <a:endParaRPr lang="es-CL" dirty="0"/>
                    </a:p>
                  </a:txBody>
                  <a:tcPr/>
                </a:tc>
              </a:tr>
              <a:tr h="329655">
                <a:tc>
                  <a:txBody>
                    <a:bodyPr/>
                    <a:lstStyle/>
                    <a:p>
                      <a:r>
                        <a:rPr lang="es-CL" dirty="0" smtClean="0"/>
                        <a:t>Diciembre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2.038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205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2.243</a:t>
                      </a:r>
                      <a:endParaRPr lang="es-CL" dirty="0"/>
                    </a:p>
                  </a:txBody>
                  <a:tcPr/>
                </a:tc>
              </a:tr>
              <a:tr h="467011">
                <a:tc>
                  <a:txBody>
                    <a:bodyPr/>
                    <a:lstStyle/>
                    <a:p>
                      <a:r>
                        <a:rPr lang="es-CL" sz="2000" b="1" dirty="0" smtClean="0"/>
                        <a:t>Total</a:t>
                      </a:r>
                      <a:endParaRPr lang="es-C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b="1" dirty="0" smtClean="0"/>
                        <a:t>21.772</a:t>
                      </a:r>
                      <a:endParaRPr lang="es-C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b="1" dirty="0" smtClean="0"/>
                        <a:t>2.466</a:t>
                      </a:r>
                      <a:endParaRPr lang="es-C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b="1" dirty="0" smtClean="0"/>
                        <a:t>24.238</a:t>
                      </a:r>
                      <a:endParaRPr lang="es-CL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2869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CL" sz="3200" dirty="0" smtClean="0"/>
              <a:t>Talleres Realizados en </a:t>
            </a:r>
            <a:br>
              <a:rPr lang="es-CL" sz="3200" dirty="0" smtClean="0"/>
            </a:br>
            <a:r>
              <a:rPr lang="es-CL" sz="3200" dirty="0" smtClean="0"/>
              <a:t>Club Ñuñoa (sede </a:t>
            </a:r>
            <a:r>
              <a:rPr lang="es-CL" sz="3200" dirty="0" err="1" smtClean="0"/>
              <a:t>Sportlife</a:t>
            </a:r>
            <a:r>
              <a:rPr lang="es-CL" sz="3200" dirty="0" smtClean="0"/>
              <a:t>)</a:t>
            </a:r>
            <a:endParaRPr lang="es-CL" sz="32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2462547"/>
              </p:ext>
            </p:extLst>
          </p:nvPr>
        </p:nvGraphicFramePr>
        <p:xfrm>
          <a:off x="1547664" y="1196745"/>
          <a:ext cx="5976664" cy="5184577"/>
        </p:xfrm>
        <a:graphic>
          <a:graphicData uri="http://schemas.openxmlformats.org/drawingml/2006/table">
            <a:tbl>
              <a:tblPr/>
              <a:tblGrid>
                <a:gridCol w="2644726"/>
                <a:gridCol w="1624320"/>
                <a:gridCol w="1707618"/>
              </a:tblGrid>
              <a:tr h="1792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Actividad</a:t>
                      </a:r>
                    </a:p>
                  </a:txBody>
                  <a:tcPr marL="7432" marR="7432" marT="74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Horario</a:t>
                      </a:r>
                    </a:p>
                  </a:txBody>
                  <a:tcPr marL="7432" marR="7432" marT="74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Frecuencia</a:t>
                      </a:r>
                    </a:p>
                  </a:txBody>
                  <a:tcPr marL="7432" marR="7432" marT="74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233">
                <a:tc>
                  <a:txBody>
                    <a:bodyPr/>
                    <a:lstStyle/>
                    <a:p>
                      <a:pPr algn="ctr" fontAlgn="ctr"/>
                      <a:endParaRPr lang="es-CL" sz="9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9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9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33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Aerobox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16:00 a 17:00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Lun - Mie - Vie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33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Baby-futbol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11:00 a 14:00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Dgo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33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Baile Entretenido 1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12:00 a 13:00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Lun - Mie - Vie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33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Baile Entretenido 2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19:00 a 20:00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Lun - Mie - Vie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33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Expresión Corporal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17:00 a 18:00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 - Jue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33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Baile Entretenido 4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20:00 a 21:00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 - Jue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33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Defensa Personal 1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17:00 a 18:00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Lun - Mie - Vie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33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Defensa Personal 2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18:00 a 19:00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Lun - Mie - Vie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33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Gim. Adulto Mayor 1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09:00 a 10:00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Lun - Mie - Vie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33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Gim. Adulto Mayor 2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09:00 a 10:00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 - Jue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33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Hapkido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20:00 a 22:00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Lun - Mie - Vie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053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Hidrogimnasia 1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11:00 a 11:45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Lun - Mie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33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Hidrogimnasia 2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11:00 a 11:45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 - Jue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33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Hidrogimnasia 3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10:15 a 11:00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Sab - Dom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33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Natación 1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11:45 a 12:30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Lun - Mie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33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Natación 2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11:45 a 12:30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 - Jue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33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Natación 3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09:30 a 10:15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Sab - Dom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33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Pilates 1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08:00 a 09:00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Lun - Mie - Vie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33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Pilates 2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10:00 a 11:00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Lun - Mie - Vie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33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Pilates 3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11:00 a 12:00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Lun - Mie - Vie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33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Pilates 4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10:00 a 11:00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 - Jue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33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Pilates 5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11:00 a 12:00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 - Jue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33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Pilates 6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18:00 a 19:00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 - Jue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33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Pilates 7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19:00 a 20:00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 - Jue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33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Power-Dance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08:00 a 09:00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 - Jue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33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Yoga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12:00 a 13:00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 - Jue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33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Zumba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16:00 a 17:00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Lun - Mie - Vie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631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30104"/>
            <a:ext cx="8229600" cy="148478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s-CL" sz="3600" dirty="0" smtClean="0"/>
              <a:t>Estadística de Asistencia</a:t>
            </a:r>
            <a:br>
              <a:rPr lang="es-CL" sz="3600" dirty="0" smtClean="0"/>
            </a:br>
            <a:r>
              <a:rPr lang="es-CL" sz="3600" dirty="0" smtClean="0"/>
              <a:t>Club Ñuñoa (Sede </a:t>
            </a:r>
            <a:r>
              <a:rPr lang="es-CL" sz="3600" dirty="0" err="1" smtClean="0"/>
              <a:t>Sportlife</a:t>
            </a:r>
            <a:r>
              <a:rPr lang="es-CL" sz="3600" dirty="0" smtClean="0"/>
              <a:t>)</a:t>
            </a:r>
            <a:br>
              <a:rPr lang="es-CL" sz="3600" dirty="0" smtClean="0"/>
            </a:br>
            <a:r>
              <a:rPr lang="es-CL" sz="2000" dirty="0" smtClean="0"/>
              <a:t>Valor Vecino: $5.000 Mensual (Obligatorio)</a:t>
            </a:r>
            <a:br>
              <a:rPr lang="es-CL" sz="2000" dirty="0" smtClean="0"/>
            </a:br>
            <a:r>
              <a:rPr lang="es-CL" sz="2000" dirty="0" smtClean="0"/>
              <a:t>Total de Talleres: 27</a:t>
            </a:r>
            <a:endParaRPr lang="es-CL" sz="20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3646191"/>
              </p:ext>
            </p:extLst>
          </p:nvPr>
        </p:nvGraphicFramePr>
        <p:xfrm>
          <a:off x="539552" y="1556793"/>
          <a:ext cx="8229600" cy="5301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54888">
                <a:tc>
                  <a:txBody>
                    <a:bodyPr/>
                    <a:lstStyle/>
                    <a:p>
                      <a:r>
                        <a:rPr lang="es-CL" dirty="0" smtClean="0"/>
                        <a:t>Mes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Asistentes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Enero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422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Febrero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270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Marzo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392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Abril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419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Mayo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394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Junio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418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Julio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298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Agosto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391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Septiembre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388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Octubre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419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Noviembre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409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Diciembre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342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2000" b="1" dirty="0" smtClean="0"/>
                        <a:t>Total</a:t>
                      </a:r>
                      <a:endParaRPr lang="es-C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b="1" dirty="0" smtClean="0"/>
                        <a:t>4.562</a:t>
                      </a:r>
                      <a:endParaRPr lang="es-CL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27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es-CL" sz="4400" dirty="0" smtClean="0"/>
              <a:t>Talleres realizados en el Gimnasio Club Ñuñoa Plaza</a:t>
            </a:r>
            <a:endParaRPr lang="es-CL" sz="4400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0886156"/>
              </p:ext>
            </p:extLst>
          </p:nvPr>
        </p:nvGraphicFramePr>
        <p:xfrm>
          <a:off x="1043608" y="1412775"/>
          <a:ext cx="6768752" cy="504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64957"/>
                <a:gridCol w="382757"/>
                <a:gridCol w="1349721"/>
                <a:gridCol w="1571317"/>
              </a:tblGrid>
              <a:tr h="252028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sng" strike="noStrike">
                          <a:effectLst/>
                        </a:rPr>
                        <a:t>TALLER (lunes-miercoles-vi)</a:t>
                      </a:r>
                      <a:endParaRPr lang="es-CL" sz="1200" b="1" i="1" u="sng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sng" strike="noStrike">
                          <a:effectLst/>
                        </a:rPr>
                        <a:t>C</a:t>
                      </a:r>
                      <a:endParaRPr lang="es-CL" sz="1200" b="1" i="1" u="sng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sng" strike="noStrike">
                          <a:effectLst/>
                        </a:rPr>
                        <a:t>DIAS</a:t>
                      </a:r>
                      <a:endParaRPr lang="es-CL" sz="1200" b="1" i="1" u="sng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sng" strike="noStrike">
                          <a:effectLst/>
                        </a:rPr>
                        <a:t>HORARIOS</a:t>
                      </a:r>
                      <a:endParaRPr lang="es-CL" sz="1200" b="1" i="1" u="sng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202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CARDIOBIKE( LIBRE)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1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L-M-V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08-00 -08.50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202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EXPRESION INTEGRAL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2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L-MI-V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08.00 - 08.50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202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GIMNASIA ADULTO MAYOR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3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L-MI-V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09.00 - 09.50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202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ZUMBA 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4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L-MI-V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09.10-10.00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202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BAILE ENTRETENIDO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5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L-MI-V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10.00-10.50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202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PILATES EVOLUTION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6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L-MI-V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10.10- 11.00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202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 AEROBOX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7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L-MI-V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11.00-11.50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202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PILATES AUTHENTIC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8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L-MI-V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12.00-13.00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202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 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 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 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 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202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YOGA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9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L-MI-V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18.00-18.50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202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CARDIOBIKE ( LIBRE)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10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L-MI-V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19.00-19.50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202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BAILE ENTRETENIDO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11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L-MI-V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19.00-19.50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202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PILATES IMPLEMENTOS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12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L.MI-V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19.00.19.50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202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AEROBIKE ( LIBRE)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13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L.M.V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20.00-20.50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202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ZUMBA 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14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L-MI-V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20.00-20.50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202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PILATES IMPLEMENTOS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15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L-MI-V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20.00-20.50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202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LOCALIZADO/FUNCIONAL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16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L-MI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21.00-21-50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202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CARDIODANCE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17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L-M-V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21.00-21.50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202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AEROBIKE( LIBRE)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18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L-MI-V</a:t>
                      </a:r>
                      <a:endParaRPr lang="es-CL" sz="1200" b="0" i="0" u="none" strike="noStrike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21.10-22.00</a:t>
                      </a:r>
                      <a:endParaRPr lang="es-CL" sz="1200" b="0" i="0" u="none" strike="noStrike" dirty="0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213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1075</TotalTime>
  <Words>3189</Words>
  <Application>Microsoft Office PowerPoint</Application>
  <PresentationFormat>Presentación en pantalla (4:3)</PresentationFormat>
  <Paragraphs>1519</Paragraphs>
  <Slides>49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0" baseType="lpstr">
      <vt:lpstr>Ejecutivo</vt:lpstr>
      <vt:lpstr>Memoria 2013</vt:lpstr>
      <vt:lpstr>Reseña</vt:lpstr>
      <vt:lpstr>Talleres realizados en  el Polideportivo (Piscina)</vt:lpstr>
      <vt:lpstr>Talleres realizados en  el Polideportivo (Gimnasio)</vt:lpstr>
      <vt:lpstr> Talleres “especializados pagados”,  desarrollados en  el Polideportivo (horario vespertino)</vt:lpstr>
      <vt:lpstr>Estadística de Asistencia Polideportivo Valor Vecino: $3.000 Mensual (No obligatorio) Total de Talleres: 94</vt:lpstr>
      <vt:lpstr>Talleres Realizados en  Club Ñuñoa (sede Sportlife)</vt:lpstr>
      <vt:lpstr>Estadística de Asistencia Club Ñuñoa (Sede Sportlife) Valor Vecino: $5.000 Mensual (Obligatorio) Total de Talleres: 27</vt:lpstr>
      <vt:lpstr>Talleres realizados en el Gimnasio Club Ñuñoa Plaza</vt:lpstr>
      <vt:lpstr>  Continuación talleres  Gimnasio Club Ñuñoa Plaza</vt:lpstr>
      <vt:lpstr>Estadística de Asistencia Gimnasio Club Ñuñoa Plaza       Valor:  Vecinos $10.000 mensual, base anual Valor Vecinos : $15.000 Mensual Valor No Vecinos: $20.000 Mensual Funcionarios: + grado 14: $5.000                        - grado 14: $7.000 Total de Talleres: 42</vt:lpstr>
      <vt:lpstr>Talleres para vecinos en Sedes de Unidades Vecinales</vt:lpstr>
      <vt:lpstr>Presentación de PowerPoint</vt:lpstr>
      <vt:lpstr>Escuelas de Fútbol en Multicanchas de la Comuna (18)</vt:lpstr>
      <vt:lpstr>Escuelas de Fútbol en Multicanchas</vt:lpstr>
      <vt:lpstr>Escuelas de Fútbol en Multicanchas</vt:lpstr>
      <vt:lpstr>Escuelas de Fútbol en Multicanchas</vt:lpstr>
      <vt:lpstr>Escuelas de Fútbol en Multicanchas</vt:lpstr>
      <vt:lpstr>Escuelas de Fútbol, Rugby y Fútbol Americano en Complejos Deportivos</vt:lpstr>
      <vt:lpstr>Talleres deportivos para niños y jóvenes con Necesidades Especiales</vt:lpstr>
      <vt:lpstr>Talleres para niños y jóvenes con necesidades Especiales</vt:lpstr>
      <vt:lpstr>Escuelas deportivas para Colegios Municipalizados</vt:lpstr>
      <vt:lpstr>Escuelas deportivas para Colegios Municipalizados</vt:lpstr>
      <vt:lpstr>Escuelas para Deporte Competitivo</vt:lpstr>
      <vt:lpstr>Programa especial “Verano Entretenido 2013”</vt:lpstr>
      <vt:lpstr>Presentación de PowerPoint</vt:lpstr>
      <vt:lpstr>Calendarización Eventos y Torneos Masivos 2013 </vt:lpstr>
      <vt:lpstr>Calendarización 2013</vt:lpstr>
      <vt:lpstr>Mejoras Instalaciones Polideportivo 1. Sala de Discapacitados</vt:lpstr>
      <vt:lpstr>2. Sala Artes Marciales</vt:lpstr>
      <vt:lpstr>3. Sala de Yoga y Pilates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Balance 2013</vt:lpstr>
      <vt:lpstr>Gestión Financiera- Gastos Administrativos</vt:lpstr>
      <vt:lpstr>Gestión Financiera- Gastos Administrativos</vt:lpstr>
      <vt:lpstr>Gestión Financiera- Gastos Administrativos</vt:lpstr>
      <vt:lpstr>Gestión Financiera- Gastos Administrativos</vt:lpstr>
      <vt:lpstr>Gestión Financiera- Gastos Administrativos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Mejoras Instalaciones Polideportivo 1. Sala de Discapacitados</dc:title>
  <dc:creator>Usuario</dc:creator>
  <cp:lastModifiedBy>Usuario</cp:lastModifiedBy>
  <cp:revision>62</cp:revision>
  <cp:lastPrinted>2014-04-22T14:47:21Z</cp:lastPrinted>
  <dcterms:created xsi:type="dcterms:W3CDTF">2014-01-07T13:08:01Z</dcterms:created>
  <dcterms:modified xsi:type="dcterms:W3CDTF">2014-04-22T21:49:06Z</dcterms:modified>
</cp:coreProperties>
</file>